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Bold" charset="1" panose="00000800000000000000"/>
      <p:regular r:id="rId17"/>
    </p:embeddedFont>
    <p:embeddedFont>
      <p:font typeface="Montserrat"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3.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7.jpe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 Id="rId5" Target="../media/image3.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41.png" Type="http://schemas.openxmlformats.org/officeDocument/2006/relationships/image"/><Relationship Id="rId2" Target="../media/image1.png" Type="http://schemas.openxmlformats.org/officeDocument/2006/relationships/image"/><Relationship Id="rId20" Target="../media/image4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3380698" y="2327999"/>
            <a:ext cx="6892499" cy="6930301"/>
          </a:xfrm>
          <a:custGeom>
            <a:avLst/>
            <a:gdLst/>
            <a:ahLst/>
            <a:cxnLst/>
            <a:rect r="r" b="b" t="t" l="l"/>
            <a:pathLst>
              <a:path h="6930301" w="6892499">
                <a:moveTo>
                  <a:pt x="6892500" y="0"/>
                </a:moveTo>
                <a:lnTo>
                  <a:pt x="0" y="0"/>
                </a:lnTo>
                <a:lnTo>
                  <a:pt x="0" y="6930301"/>
                </a:lnTo>
                <a:lnTo>
                  <a:pt x="6892500" y="6930301"/>
                </a:lnTo>
                <a:lnTo>
                  <a:pt x="68925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949763" y="2327999"/>
            <a:ext cx="6892499" cy="6930301"/>
          </a:xfrm>
          <a:custGeom>
            <a:avLst/>
            <a:gdLst/>
            <a:ahLst/>
            <a:cxnLst/>
            <a:rect r="r" b="b" t="t" l="l"/>
            <a:pathLst>
              <a:path h="6930301" w="6892499">
                <a:moveTo>
                  <a:pt x="6892499" y="0"/>
                </a:moveTo>
                <a:lnTo>
                  <a:pt x="0" y="0"/>
                </a:lnTo>
                <a:lnTo>
                  <a:pt x="0" y="6930301"/>
                </a:lnTo>
                <a:lnTo>
                  <a:pt x="6892499" y="6930301"/>
                </a:lnTo>
                <a:lnTo>
                  <a:pt x="68924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8509167" y="7448655"/>
            <a:ext cx="1919429" cy="566532"/>
            <a:chOff x="0" y="0"/>
            <a:chExt cx="505529" cy="149210"/>
          </a:xfrm>
        </p:grpSpPr>
        <p:sp>
          <p:nvSpPr>
            <p:cNvPr name="Freeform 8" id="8"/>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9" id="9"/>
            <p:cNvSpPr txBox="true"/>
            <p:nvPr/>
          </p:nvSpPr>
          <p:spPr>
            <a:xfrm>
              <a:off x="0" y="-38100"/>
              <a:ext cx="505529" cy="187310"/>
            </a:xfrm>
            <a:prstGeom prst="rect">
              <a:avLst/>
            </a:prstGeom>
          </p:spPr>
          <p:txBody>
            <a:bodyPr anchor="ctr" rtlCol="false" tIns="50800" lIns="50800" bIns="50800" rIns="50800"/>
            <a:lstStyle/>
            <a:p>
              <a:pPr algn="ctr">
                <a:lnSpc>
                  <a:spcPts val="2659"/>
                </a:lnSpc>
              </a:pPr>
              <a:r>
                <a:rPr lang="en-US" b="true" sz="1899" spc="3">
                  <a:solidFill>
                    <a:srgbClr val="FFFFFF"/>
                  </a:solidFill>
                  <a:latin typeface="Montserrat Bold"/>
                  <a:ea typeface="Montserrat Bold"/>
                  <a:cs typeface="Montserrat Bold"/>
                  <a:sym typeface="Montserrat Bold"/>
                </a:rPr>
                <a:t>Next Slide</a:t>
              </a:r>
            </a:p>
          </p:txBody>
        </p:sp>
      </p:grpSp>
      <p:sp>
        <p:nvSpPr>
          <p:cNvPr name="Freeform 10" id="10"/>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4"/>
            <a:stretch>
              <a:fillRect l="0" t="0" r="0" b="0"/>
            </a:stretch>
          </a:blipFill>
        </p:spPr>
      </p:sp>
      <p:sp>
        <p:nvSpPr>
          <p:cNvPr name="Freeform 11" id="11"/>
          <p:cNvSpPr/>
          <p:nvPr/>
        </p:nvSpPr>
        <p:spPr>
          <a:xfrm flipH="false" flipV="false" rot="0">
            <a:off x="908325" y="3655890"/>
            <a:ext cx="5378824" cy="4114800"/>
          </a:xfrm>
          <a:custGeom>
            <a:avLst/>
            <a:gdLst/>
            <a:ahLst/>
            <a:cxnLst/>
            <a:rect r="r" b="b" t="t" l="l"/>
            <a:pathLst>
              <a:path h="4114800" w="5378824">
                <a:moveTo>
                  <a:pt x="0" y="0"/>
                </a:moveTo>
                <a:lnTo>
                  <a:pt x="5378824" y="0"/>
                </a:lnTo>
                <a:lnTo>
                  <a:pt x="537882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6744690" y="3589215"/>
            <a:ext cx="11141633" cy="531052"/>
          </a:xfrm>
          <a:prstGeom prst="rect">
            <a:avLst/>
          </a:prstGeom>
        </p:spPr>
        <p:txBody>
          <a:bodyPr anchor="t" rtlCol="false" tIns="0" lIns="0" bIns="0" rIns="0">
            <a:spAutoFit/>
          </a:bodyPr>
          <a:lstStyle/>
          <a:p>
            <a:pPr algn="just" marL="0" indent="0" lvl="0">
              <a:lnSpc>
                <a:spcPts val="4329"/>
              </a:lnSpc>
              <a:spcBef>
                <a:spcPct val="0"/>
              </a:spcBef>
            </a:pPr>
            <a:r>
              <a:rPr lang="en-US" sz="3092" spc="-188">
                <a:gradFill>
                  <a:gsLst>
                    <a:gs pos="0">
                      <a:srgbClr val="5DE0E6">
                        <a:alpha val="100000"/>
                      </a:srgbClr>
                    </a:gs>
                    <a:gs pos="100000">
                      <a:srgbClr val="004AAD">
                        <a:alpha val="100000"/>
                      </a:srgbClr>
                    </a:gs>
                  </a:gsLst>
                  <a:lin ang="0"/>
                </a:gradFill>
                <a:latin typeface="Montserrat"/>
                <a:ea typeface="Montserrat"/>
                <a:cs typeface="Montserrat"/>
                <a:sym typeface="Montserrat"/>
              </a:rPr>
              <a:t>Plateforme Algérienne de Création de Boutiques - en Ligne</a:t>
            </a:r>
          </a:p>
        </p:txBody>
      </p:sp>
      <p:sp>
        <p:nvSpPr>
          <p:cNvPr name="Freeform 13" id="13"/>
          <p:cNvSpPr/>
          <p:nvPr/>
        </p:nvSpPr>
        <p:spPr>
          <a:xfrm flipH="false" flipV="false" rot="0">
            <a:off x="10428596" y="1234412"/>
            <a:ext cx="3024907" cy="3024907"/>
          </a:xfrm>
          <a:custGeom>
            <a:avLst/>
            <a:gdLst/>
            <a:ahLst/>
            <a:cxnLst/>
            <a:rect r="r" b="b" t="t" l="l"/>
            <a:pathLst>
              <a:path h="3024907" w="3024907">
                <a:moveTo>
                  <a:pt x="0" y="0"/>
                </a:moveTo>
                <a:lnTo>
                  <a:pt x="3024908" y="0"/>
                </a:lnTo>
                <a:lnTo>
                  <a:pt x="3024908" y="3024908"/>
                </a:lnTo>
                <a:lnTo>
                  <a:pt x="0" y="3024908"/>
                </a:lnTo>
                <a:lnTo>
                  <a:pt x="0" y="0"/>
                </a:lnTo>
                <a:close/>
              </a:path>
            </a:pathLst>
          </a:custGeom>
          <a:blipFill>
            <a:blip r:embed="rId4"/>
            <a:stretch>
              <a:fillRect l="0" t="0" r="0" b="0"/>
            </a:stretch>
          </a:blipFill>
        </p:spPr>
      </p:sp>
      <p:sp>
        <p:nvSpPr>
          <p:cNvPr name="Freeform 14" id="14"/>
          <p:cNvSpPr/>
          <p:nvPr/>
        </p:nvSpPr>
        <p:spPr>
          <a:xfrm flipH="false" flipV="false" rot="0">
            <a:off x="948102" y="3706968"/>
            <a:ext cx="5299269" cy="2815915"/>
          </a:xfrm>
          <a:custGeom>
            <a:avLst/>
            <a:gdLst/>
            <a:ahLst/>
            <a:cxnLst/>
            <a:rect r="r" b="b" t="t" l="l"/>
            <a:pathLst>
              <a:path h="2815915" w="5299269">
                <a:moveTo>
                  <a:pt x="0" y="0"/>
                </a:moveTo>
                <a:lnTo>
                  <a:pt x="5299269" y="0"/>
                </a:lnTo>
                <a:lnTo>
                  <a:pt x="5299269" y="2815914"/>
                </a:lnTo>
                <a:lnTo>
                  <a:pt x="0" y="2815914"/>
                </a:lnTo>
                <a:lnTo>
                  <a:pt x="0" y="0"/>
                </a:lnTo>
                <a:close/>
              </a:path>
            </a:pathLst>
          </a:custGeom>
          <a:blipFill>
            <a:blip r:embed="rId7"/>
            <a:stretch>
              <a:fillRect l="0" t="-1353" r="0" b="-70070"/>
            </a:stretch>
          </a:blipFill>
        </p:spPr>
      </p:sp>
      <p:sp>
        <p:nvSpPr>
          <p:cNvPr name="TextBox 15" id="15"/>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Home</a:t>
            </a:r>
          </a:p>
        </p:txBody>
      </p:sp>
      <p:sp>
        <p:nvSpPr>
          <p:cNvPr name="TextBox 16" id="16"/>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17" id="17"/>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Content</a:t>
            </a:r>
          </a:p>
        </p:txBody>
      </p:sp>
      <p:sp>
        <p:nvSpPr>
          <p:cNvPr name="TextBox 18" id="18"/>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19" id="19"/>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01</a:t>
            </a:r>
          </a:p>
        </p:txBody>
      </p:sp>
      <p:sp>
        <p:nvSpPr>
          <p:cNvPr name="TextBox 20" id="20"/>
          <p:cNvSpPr txBox="true"/>
          <p:nvPr/>
        </p:nvSpPr>
        <p:spPr>
          <a:xfrm rot="0">
            <a:off x="7842262" y="4661859"/>
            <a:ext cx="9590519" cy="2339391"/>
          </a:xfrm>
          <a:prstGeom prst="rect">
            <a:avLst/>
          </a:prstGeom>
        </p:spPr>
        <p:txBody>
          <a:bodyPr anchor="t" rtlCol="false" tIns="0" lIns="0" bIns="0" rIns="0">
            <a:spAutoFit/>
          </a:bodyPr>
          <a:lstStyle/>
          <a:p>
            <a:pPr algn="l">
              <a:lnSpc>
                <a:spcPts val="2678"/>
              </a:lnSpc>
            </a:pPr>
            <a:r>
              <a:rPr lang="en-US" sz="2270" spc="4">
                <a:solidFill>
                  <a:srgbClr val="FFFFFF"/>
                </a:solidFill>
                <a:latin typeface="Montserrat"/>
                <a:ea typeface="Montserrat"/>
                <a:cs typeface="Montserrat"/>
                <a:sym typeface="Montserrat"/>
              </a:rPr>
              <a:t>Shopina est une plateforme algérienne innovante qui permet à tout commerçant, artisan ou entrepreneur de créer facilement sa propre boutique en ligne.</a:t>
            </a:r>
          </a:p>
          <a:p>
            <a:pPr algn="l">
              <a:lnSpc>
                <a:spcPts val="2678"/>
              </a:lnSpc>
            </a:pPr>
            <a:r>
              <a:rPr lang="en-US" sz="2270" spc="4">
                <a:solidFill>
                  <a:srgbClr val="FFFFFF"/>
                </a:solidFill>
                <a:latin typeface="Montserrat"/>
                <a:ea typeface="Montserrat"/>
                <a:cs typeface="Montserrat"/>
                <a:sym typeface="Montserrat"/>
              </a:rPr>
              <a:t> Simple, rapide et 100 % locale, Shopina offre les outils nécessaires pour vendre, gérer et développer son activité sur Internet, sans compétences techniques.</a:t>
            </a:r>
          </a:p>
          <a:p>
            <a:pPr algn="l">
              <a:lnSpc>
                <a:spcPts val="2678"/>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49836" y="2210421"/>
            <a:ext cx="15188328" cy="3479979"/>
            <a:chOff x="0" y="0"/>
            <a:chExt cx="3000163" cy="687403"/>
          </a:xfrm>
        </p:grpSpPr>
        <p:sp>
          <p:nvSpPr>
            <p:cNvPr name="Freeform 6" id="6"/>
            <p:cNvSpPr/>
            <p:nvPr/>
          </p:nvSpPr>
          <p:spPr>
            <a:xfrm flipH="false" flipV="false" rot="0">
              <a:off x="0" y="0"/>
              <a:ext cx="3000163" cy="687403"/>
            </a:xfrm>
            <a:custGeom>
              <a:avLst/>
              <a:gdLst/>
              <a:ahLst/>
              <a:cxnLst/>
              <a:rect r="r" b="b" t="t" l="l"/>
              <a:pathLst>
                <a:path h="687403" w="3000163">
                  <a:moveTo>
                    <a:pt x="25996" y="0"/>
                  </a:moveTo>
                  <a:lnTo>
                    <a:pt x="2974167" y="0"/>
                  </a:lnTo>
                  <a:cubicBezTo>
                    <a:pt x="2988525" y="0"/>
                    <a:pt x="3000163" y="11639"/>
                    <a:pt x="3000163" y="25996"/>
                  </a:cubicBezTo>
                  <a:lnTo>
                    <a:pt x="3000163" y="661407"/>
                  </a:lnTo>
                  <a:cubicBezTo>
                    <a:pt x="3000163" y="668302"/>
                    <a:pt x="2997425" y="674914"/>
                    <a:pt x="2992549" y="679789"/>
                  </a:cubicBezTo>
                  <a:cubicBezTo>
                    <a:pt x="2987674" y="684664"/>
                    <a:pt x="2981062" y="687403"/>
                    <a:pt x="2974167" y="687403"/>
                  </a:cubicBezTo>
                  <a:lnTo>
                    <a:pt x="25996" y="687403"/>
                  </a:lnTo>
                  <a:cubicBezTo>
                    <a:pt x="11639" y="687403"/>
                    <a:pt x="0" y="675764"/>
                    <a:pt x="0" y="661407"/>
                  </a:cubicBezTo>
                  <a:lnTo>
                    <a:pt x="0" y="25996"/>
                  </a:lnTo>
                  <a:cubicBezTo>
                    <a:pt x="0" y="11639"/>
                    <a:pt x="11639" y="0"/>
                    <a:pt x="25996" y="0"/>
                  </a:cubicBezTo>
                  <a:close/>
                </a:path>
              </a:pathLst>
            </a:custGeom>
            <a:blipFill>
              <a:blip r:embed="rId2"/>
              <a:stretch>
                <a:fillRect l="0" t="-43573" r="0" b="-147210"/>
              </a:stretch>
            </a:blipFill>
          </p:spPr>
        </p:sp>
      </p:grpSp>
      <p:grpSp>
        <p:nvGrpSpPr>
          <p:cNvPr name="Group 7" id="7"/>
          <p:cNvGrpSpPr/>
          <p:nvPr/>
        </p:nvGrpSpPr>
        <p:grpSpPr>
          <a:xfrm rot="0">
            <a:off x="1534510" y="6274211"/>
            <a:ext cx="15218979" cy="2926939"/>
            <a:chOff x="0" y="0"/>
            <a:chExt cx="4008291" cy="770881"/>
          </a:xfrm>
        </p:grpSpPr>
        <p:sp>
          <p:nvSpPr>
            <p:cNvPr name="Freeform 8" id="8"/>
            <p:cNvSpPr/>
            <p:nvPr/>
          </p:nvSpPr>
          <p:spPr>
            <a:xfrm flipH="false" flipV="false" rot="0">
              <a:off x="0" y="0"/>
              <a:ext cx="4008291" cy="770881"/>
            </a:xfrm>
            <a:custGeom>
              <a:avLst/>
              <a:gdLst/>
              <a:ahLst/>
              <a:cxnLst/>
              <a:rect r="r" b="b" t="t" l="l"/>
              <a:pathLst>
                <a:path h="770881" w="4008291">
                  <a:moveTo>
                    <a:pt x="25944" y="0"/>
                  </a:moveTo>
                  <a:lnTo>
                    <a:pt x="3982347" y="0"/>
                  </a:lnTo>
                  <a:cubicBezTo>
                    <a:pt x="3996675" y="0"/>
                    <a:pt x="4008291" y="11615"/>
                    <a:pt x="4008291" y="25944"/>
                  </a:cubicBezTo>
                  <a:lnTo>
                    <a:pt x="4008291" y="744937"/>
                  </a:lnTo>
                  <a:cubicBezTo>
                    <a:pt x="4008291" y="759266"/>
                    <a:pt x="3996675" y="770881"/>
                    <a:pt x="3982347" y="770881"/>
                  </a:cubicBezTo>
                  <a:lnTo>
                    <a:pt x="25944" y="770881"/>
                  </a:lnTo>
                  <a:cubicBezTo>
                    <a:pt x="11615" y="770881"/>
                    <a:pt x="0" y="759266"/>
                    <a:pt x="0" y="744937"/>
                  </a:cubicBezTo>
                  <a:lnTo>
                    <a:pt x="0" y="25944"/>
                  </a:lnTo>
                  <a:cubicBezTo>
                    <a:pt x="0" y="11615"/>
                    <a:pt x="11615" y="0"/>
                    <a:pt x="25944" y="0"/>
                  </a:cubicBezTo>
                  <a:close/>
                </a:path>
              </a:pathLst>
            </a:custGeom>
            <a:solidFill>
              <a:srgbClr val="000000">
                <a:alpha val="0"/>
              </a:srgbClr>
            </a:solidFill>
            <a:ln w="28575" cap="rnd">
              <a:solidFill>
                <a:srgbClr val="FFFFFF"/>
              </a:solidFill>
              <a:prstDash val="solid"/>
              <a:round/>
            </a:ln>
          </p:spPr>
        </p:sp>
        <p:sp>
          <p:nvSpPr>
            <p:cNvPr name="TextBox 9" id="9"/>
            <p:cNvSpPr txBox="true"/>
            <p:nvPr/>
          </p:nvSpPr>
          <p:spPr>
            <a:xfrm>
              <a:off x="0" y="-38100"/>
              <a:ext cx="4008291" cy="808981"/>
            </a:xfrm>
            <a:prstGeom prst="rect">
              <a:avLst/>
            </a:prstGeom>
          </p:spPr>
          <p:txBody>
            <a:bodyPr anchor="ctr" rtlCol="false" tIns="50800" lIns="50800" bIns="50800" rIns="50800"/>
            <a:lstStyle/>
            <a:p>
              <a:pPr algn="ctr">
                <a:lnSpc>
                  <a:spcPts val="2871"/>
                </a:lnSpc>
              </a:pPr>
            </a:p>
          </p:txBody>
        </p:sp>
      </p:grpSp>
      <p:grpSp>
        <p:nvGrpSpPr>
          <p:cNvPr name="Group 10" id="10"/>
          <p:cNvGrpSpPr/>
          <p:nvPr/>
        </p:nvGrpSpPr>
        <p:grpSpPr>
          <a:xfrm rot="0">
            <a:off x="1213396" y="2621744"/>
            <a:ext cx="1045507" cy="10455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TextBox 13" id="13"/>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14" id="14"/>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15" id="15"/>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Content</a:t>
            </a:r>
          </a:p>
        </p:txBody>
      </p:sp>
      <p:sp>
        <p:nvSpPr>
          <p:cNvPr name="TextBox 16" id="16"/>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17" id="17"/>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13</a:t>
            </a:r>
          </a:p>
        </p:txBody>
      </p:sp>
      <p:sp>
        <p:nvSpPr>
          <p:cNvPr name="TextBox 18" id="18"/>
          <p:cNvSpPr txBox="true"/>
          <p:nvPr/>
        </p:nvSpPr>
        <p:spPr>
          <a:xfrm rot="0">
            <a:off x="2107928" y="6671475"/>
            <a:ext cx="7707676" cy="1095666"/>
          </a:xfrm>
          <a:prstGeom prst="rect">
            <a:avLst/>
          </a:prstGeom>
        </p:spPr>
        <p:txBody>
          <a:bodyPr anchor="t" rtlCol="false" tIns="0" lIns="0" bIns="0" rIns="0">
            <a:spAutoFit/>
          </a:bodyPr>
          <a:lstStyle/>
          <a:p>
            <a:pPr algn="just" marL="0" indent="0" lvl="0">
              <a:lnSpc>
                <a:spcPts val="8908"/>
              </a:lnSpc>
              <a:spcBef>
                <a:spcPct val="0"/>
              </a:spcBef>
            </a:pPr>
            <a:r>
              <a:rPr lang="en-US" sz="6363" spc="-388">
                <a:solidFill>
                  <a:srgbClr val="FFFFFF"/>
                </a:solidFill>
                <a:latin typeface="Montserrat"/>
                <a:ea typeface="Montserrat"/>
                <a:cs typeface="Montserrat"/>
                <a:sym typeface="Montserrat"/>
              </a:rPr>
              <a:t>The Role of </a:t>
            </a:r>
          </a:p>
        </p:txBody>
      </p:sp>
      <p:sp>
        <p:nvSpPr>
          <p:cNvPr name="TextBox 19" id="19"/>
          <p:cNvSpPr txBox="true"/>
          <p:nvPr/>
        </p:nvSpPr>
        <p:spPr>
          <a:xfrm rot="0">
            <a:off x="10247527" y="6988186"/>
            <a:ext cx="5896445" cy="1567434"/>
          </a:xfrm>
          <a:prstGeom prst="rect">
            <a:avLst/>
          </a:prstGeom>
        </p:spPr>
        <p:txBody>
          <a:bodyPr anchor="t" rtlCol="false" tIns="0" lIns="0" bIns="0" rIns="0">
            <a:spAutoFit/>
          </a:bodyPr>
          <a:lstStyle/>
          <a:p>
            <a:pPr algn="just">
              <a:lnSpc>
                <a:spcPts val="2477"/>
              </a:lnSpc>
            </a:pPr>
            <a:r>
              <a:rPr lang="en-US" sz="2100" spc="4">
                <a:solidFill>
                  <a:srgbClr val="FFFFFF"/>
                </a:solidFill>
                <a:latin typeface="Montserrat"/>
                <a:ea typeface="Montserrat"/>
                <a:cs typeface="Montserrat"/>
                <a:sym typeface="Montserrat"/>
              </a:rPr>
              <a:t>Logistics companies manage transportation, warehousing, and supply chain solutions for businesses worldwide, ensuring smooth trade and timely product delivery.</a:t>
            </a:r>
          </a:p>
        </p:txBody>
      </p:sp>
      <p:sp>
        <p:nvSpPr>
          <p:cNvPr name="TextBox 20" id="20"/>
          <p:cNvSpPr txBox="true"/>
          <p:nvPr/>
        </p:nvSpPr>
        <p:spPr>
          <a:xfrm rot="0">
            <a:off x="2107928" y="7604331"/>
            <a:ext cx="7707676" cy="1095666"/>
          </a:xfrm>
          <a:prstGeom prst="rect">
            <a:avLst/>
          </a:prstGeom>
        </p:spPr>
        <p:txBody>
          <a:bodyPr anchor="t" rtlCol="false" tIns="0" lIns="0" bIns="0" rIns="0">
            <a:spAutoFit/>
          </a:bodyPr>
          <a:lstStyle/>
          <a:p>
            <a:pPr algn="just" marL="0" indent="0" lvl="0">
              <a:lnSpc>
                <a:spcPts val="8908"/>
              </a:lnSpc>
              <a:spcBef>
                <a:spcPct val="0"/>
              </a:spcBef>
            </a:pPr>
            <a:r>
              <a:rPr lang="en-US" b="true" sz="6363" spc="-388">
                <a:solidFill>
                  <a:srgbClr val="FFFFFF"/>
                </a:solidFill>
                <a:latin typeface="Montserrat Bold"/>
                <a:ea typeface="Montserrat Bold"/>
                <a:cs typeface="Montserrat Bold"/>
                <a:sym typeface="Montserrat Bold"/>
              </a:rPr>
              <a:t>Logistic Companies</a:t>
            </a:r>
          </a:p>
        </p:txBody>
      </p:sp>
      <p:grpSp>
        <p:nvGrpSpPr>
          <p:cNvPr name="Group 21" id="21"/>
          <p:cNvGrpSpPr/>
          <p:nvPr/>
        </p:nvGrpSpPr>
        <p:grpSpPr>
          <a:xfrm rot="0">
            <a:off x="16230736" y="8050868"/>
            <a:ext cx="1045507" cy="10455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Freeform 24" id="24"/>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6" id="6"/>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7" id="7"/>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Content</a:t>
            </a:r>
          </a:p>
        </p:txBody>
      </p:sp>
      <p:sp>
        <p:nvSpPr>
          <p:cNvPr name="TextBox 8" id="8"/>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Others</a:t>
            </a:r>
          </a:p>
        </p:txBody>
      </p:sp>
      <p:sp>
        <p:nvSpPr>
          <p:cNvPr name="TextBox 9" id="9"/>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14</a:t>
            </a:r>
          </a:p>
        </p:txBody>
      </p:sp>
      <p:grpSp>
        <p:nvGrpSpPr>
          <p:cNvPr name="Group 10" id="10"/>
          <p:cNvGrpSpPr/>
          <p:nvPr/>
        </p:nvGrpSpPr>
        <p:grpSpPr>
          <a:xfrm rot="0">
            <a:off x="1281605" y="8199843"/>
            <a:ext cx="15724790" cy="1058457"/>
            <a:chOff x="0" y="0"/>
            <a:chExt cx="4141508" cy="278771"/>
          </a:xfrm>
        </p:grpSpPr>
        <p:sp>
          <p:nvSpPr>
            <p:cNvPr name="Freeform 11" id="11"/>
            <p:cNvSpPr/>
            <p:nvPr/>
          </p:nvSpPr>
          <p:spPr>
            <a:xfrm flipH="false" flipV="false" rot="0">
              <a:off x="0" y="0"/>
              <a:ext cx="4141508" cy="278771"/>
            </a:xfrm>
            <a:custGeom>
              <a:avLst/>
              <a:gdLst/>
              <a:ahLst/>
              <a:cxnLst/>
              <a:rect r="r" b="b" t="t" l="l"/>
              <a:pathLst>
                <a:path h="278771" w="4141508">
                  <a:moveTo>
                    <a:pt x="25109" y="0"/>
                  </a:moveTo>
                  <a:lnTo>
                    <a:pt x="4116399" y="0"/>
                  </a:lnTo>
                  <a:cubicBezTo>
                    <a:pt x="4130266" y="0"/>
                    <a:pt x="4141508" y="11242"/>
                    <a:pt x="4141508" y="25109"/>
                  </a:cubicBezTo>
                  <a:lnTo>
                    <a:pt x="4141508" y="253661"/>
                  </a:lnTo>
                  <a:cubicBezTo>
                    <a:pt x="4141508" y="260321"/>
                    <a:pt x="4138863" y="266707"/>
                    <a:pt x="4134154" y="271416"/>
                  </a:cubicBezTo>
                  <a:cubicBezTo>
                    <a:pt x="4129445" y="276125"/>
                    <a:pt x="4123058" y="278771"/>
                    <a:pt x="4116399" y="278771"/>
                  </a:cubicBezTo>
                  <a:lnTo>
                    <a:pt x="25109" y="278771"/>
                  </a:lnTo>
                  <a:cubicBezTo>
                    <a:pt x="18450" y="278771"/>
                    <a:pt x="12063" y="276125"/>
                    <a:pt x="7354" y="271416"/>
                  </a:cubicBezTo>
                  <a:cubicBezTo>
                    <a:pt x="2645" y="266707"/>
                    <a:pt x="0" y="260321"/>
                    <a:pt x="0" y="253661"/>
                  </a:cubicBezTo>
                  <a:lnTo>
                    <a:pt x="0" y="25109"/>
                  </a:lnTo>
                  <a:cubicBezTo>
                    <a:pt x="0" y="11242"/>
                    <a:pt x="11242" y="0"/>
                    <a:pt x="25109" y="0"/>
                  </a:cubicBezTo>
                  <a:close/>
                </a:path>
              </a:pathLst>
            </a:custGeom>
            <a:solidFill>
              <a:srgbClr val="000000">
                <a:alpha val="0"/>
              </a:srgbClr>
            </a:solidFill>
            <a:ln w="28575" cap="rnd">
              <a:solidFill>
                <a:srgbClr val="FFFFFF"/>
              </a:solidFill>
              <a:prstDash val="solid"/>
              <a:round/>
            </a:ln>
          </p:spPr>
        </p:sp>
        <p:sp>
          <p:nvSpPr>
            <p:cNvPr name="TextBox 12" id="12"/>
            <p:cNvSpPr txBox="true"/>
            <p:nvPr/>
          </p:nvSpPr>
          <p:spPr>
            <a:xfrm>
              <a:off x="0" y="-38100"/>
              <a:ext cx="4141508" cy="316871"/>
            </a:xfrm>
            <a:prstGeom prst="rect">
              <a:avLst/>
            </a:prstGeom>
          </p:spPr>
          <p:txBody>
            <a:bodyPr anchor="ctr" rtlCol="false" tIns="50800" lIns="50800" bIns="50800" rIns="50800"/>
            <a:lstStyle/>
            <a:p>
              <a:pPr algn="ctr">
                <a:lnSpc>
                  <a:spcPts val="2871"/>
                </a:lnSpc>
              </a:pPr>
            </a:p>
          </p:txBody>
        </p:sp>
      </p:grpSp>
      <p:sp>
        <p:nvSpPr>
          <p:cNvPr name="TextBox 13" id="13"/>
          <p:cNvSpPr txBox="true"/>
          <p:nvPr/>
        </p:nvSpPr>
        <p:spPr>
          <a:xfrm rot="0">
            <a:off x="1802824" y="8531904"/>
            <a:ext cx="4747340" cy="356235"/>
          </a:xfrm>
          <a:prstGeom prst="rect">
            <a:avLst/>
          </a:prstGeom>
        </p:spPr>
        <p:txBody>
          <a:bodyPr anchor="t" rtlCol="false" tIns="0" lIns="0" bIns="0" rIns="0">
            <a:spAutoFit/>
          </a:bodyPr>
          <a:lstStyle/>
          <a:p>
            <a:pPr algn="l">
              <a:lnSpc>
                <a:spcPts val="2940"/>
              </a:lnSpc>
            </a:pPr>
            <a:r>
              <a:rPr lang="en-US" sz="2100" b="true">
                <a:solidFill>
                  <a:srgbClr val="FFFFFF"/>
                </a:solidFill>
                <a:latin typeface="Montserrat Bold"/>
                <a:ea typeface="Montserrat Bold"/>
                <a:cs typeface="Montserrat Bold"/>
                <a:sym typeface="Montserrat Bold"/>
              </a:rPr>
              <a:t>+213 6 59 21 47 23</a:t>
            </a:r>
          </a:p>
        </p:txBody>
      </p:sp>
      <p:sp>
        <p:nvSpPr>
          <p:cNvPr name="TextBox 14" id="14"/>
          <p:cNvSpPr txBox="true"/>
          <p:nvPr/>
        </p:nvSpPr>
        <p:spPr>
          <a:xfrm rot="0">
            <a:off x="11725727" y="8531904"/>
            <a:ext cx="4747340" cy="356235"/>
          </a:xfrm>
          <a:prstGeom prst="rect">
            <a:avLst/>
          </a:prstGeom>
        </p:spPr>
        <p:txBody>
          <a:bodyPr anchor="t" rtlCol="false" tIns="0" lIns="0" bIns="0" rIns="0">
            <a:spAutoFit/>
          </a:bodyPr>
          <a:lstStyle/>
          <a:p>
            <a:pPr algn="r">
              <a:lnSpc>
                <a:spcPts val="2940"/>
              </a:lnSpc>
            </a:pPr>
            <a:r>
              <a:rPr lang="en-US" sz="2100" b="true">
                <a:solidFill>
                  <a:srgbClr val="FFFFFF"/>
                </a:solidFill>
                <a:latin typeface="Montserrat Bold"/>
                <a:ea typeface="Montserrat Bold"/>
                <a:cs typeface="Montserrat Bold"/>
                <a:sym typeface="Montserrat Bold"/>
              </a:rPr>
              <a:t>shopina-Dz@gmail.com</a:t>
            </a:r>
          </a:p>
        </p:txBody>
      </p:sp>
      <p:sp>
        <p:nvSpPr>
          <p:cNvPr name="TextBox 15" id="15"/>
          <p:cNvSpPr txBox="true"/>
          <p:nvPr/>
        </p:nvSpPr>
        <p:spPr>
          <a:xfrm rot="0">
            <a:off x="8506640" y="8549953"/>
            <a:ext cx="1274721" cy="356235"/>
          </a:xfrm>
          <a:prstGeom prst="rect">
            <a:avLst/>
          </a:prstGeom>
        </p:spPr>
        <p:txBody>
          <a:bodyPr anchor="t" rtlCol="false" tIns="0" lIns="0" bIns="0" rIns="0">
            <a:spAutoFit/>
          </a:bodyPr>
          <a:lstStyle/>
          <a:p>
            <a:pPr algn="ctr">
              <a:lnSpc>
                <a:spcPts val="2940"/>
              </a:lnSpc>
            </a:pPr>
            <a:r>
              <a:rPr lang="en-US" sz="2100" b="true">
                <a:solidFill>
                  <a:srgbClr val="FFFFFF"/>
                </a:solidFill>
                <a:latin typeface="Montserrat Bold"/>
                <a:ea typeface="Montserrat Bold"/>
                <a:cs typeface="Montserrat Bold"/>
                <a:sym typeface="Montserrat Bold"/>
              </a:rPr>
              <a:t>-</a:t>
            </a:r>
          </a:p>
        </p:txBody>
      </p:sp>
      <p:sp>
        <p:nvSpPr>
          <p:cNvPr name="TextBox 16" id="16"/>
          <p:cNvSpPr txBox="true"/>
          <p:nvPr/>
        </p:nvSpPr>
        <p:spPr>
          <a:xfrm rot="0">
            <a:off x="3219766" y="3394635"/>
            <a:ext cx="11848468" cy="2334962"/>
          </a:xfrm>
          <a:prstGeom prst="rect">
            <a:avLst/>
          </a:prstGeom>
        </p:spPr>
        <p:txBody>
          <a:bodyPr anchor="t" rtlCol="false" tIns="0" lIns="0" bIns="0" rIns="0">
            <a:spAutoFit/>
          </a:bodyPr>
          <a:lstStyle/>
          <a:p>
            <a:pPr algn="ctr" marL="0" indent="0" lvl="0">
              <a:lnSpc>
                <a:spcPts val="19164"/>
              </a:lnSpc>
              <a:spcBef>
                <a:spcPct val="0"/>
              </a:spcBef>
            </a:pPr>
            <a:r>
              <a:rPr lang="en-US" b="true" sz="13688" spc="-835">
                <a:solidFill>
                  <a:srgbClr val="FFFFFF"/>
                </a:solidFill>
                <a:latin typeface="Montserrat Bold"/>
                <a:ea typeface="Montserrat Bold"/>
                <a:cs typeface="Montserrat Bold"/>
                <a:sym typeface="Montserrat Bold"/>
              </a:rPr>
              <a:t>Thank You</a:t>
            </a:r>
          </a:p>
        </p:txBody>
      </p:sp>
      <p:grpSp>
        <p:nvGrpSpPr>
          <p:cNvPr name="Group 17" id="17"/>
          <p:cNvGrpSpPr/>
          <p:nvPr/>
        </p:nvGrpSpPr>
        <p:grpSpPr>
          <a:xfrm rot="0">
            <a:off x="8184285" y="6151328"/>
            <a:ext cx="1919429" cy="566532"/>
            <a:chOff x="0" y="0"/>
            <a:chExt cx="505529" cy="149210"/>
          </a:xfrm>
        </p:grpSpPr>
        <p:sp>
          <p:nvSpPr>
            <p:cNvPr name="Freeform 18" id="18"/>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19" id="19"/>
            <p:cNvSpPr txBox="true"/>
            <p:nvPr/>
          </p:nvSpPr>
          <p:spPr>
            <a:xfrm>
              <a:off x="0" y="-38100"/>
              <a:ext cx="505529" cy="187310"/>
            </a:xfrm>
            <a:prstGeom prst="rect">
              <a:avLst/>
            </a:prstGeom>
          </p:spPr>
          <p:txBody>
            <a:bodyPr anchor="ctr" rtlCol="false" tIns="50800" lIns="50800" bIns="50800" rIns="50800"/>
            <a:lstStyle/>
            <a:p>
              <a:pPr algn="ctr">
                <a:lnSpc>
                  <a:spcPts val="2659"/>
                </a:lnSpc>
              </a:pPr>
              <a:r>
                <a:rPr lang="en-US" b="true" sz="1899" spc="3">
                  <a:solidFill>
                    <a:srgbClr val="FFFFFF"/>
                  </a:solidFill>
                  <a:latin typeface="Montserrat Bold"/>
                  <a:ea typeface="Montserrat Bold"/>
                  <a:cs typeface="Montserrat Bold"/>
                  <a:sym typeface="Montserrat Bold"/>
                </a:rPr>
                <a:t>Follow Us</a:t>
              </a:r>
            </a:p>
          </p:txBody>
        </p:sp>
      </p:grpSp>
      <p:sp>
        <p:nvSpPr>
          <p:cNvPr name="Freeform 20" id="20"/>
          <p:cNvSpPr/>
          <p:nvPr/>
        </p:nvSpPr>
        <p:spPr>
          <a:xfrm flipH="true" flipV="false" rot="0">
            <a:off x="1509669" y="2242854"/>
            <a:ext cx="1601696" cy="1610481"/>
          </a:xfrm>
          <a:custGeom>
            <a:avLst/>
            <a:gdLst/>
            <a:ahLst/>
            <a:cxnLst/>
            <a:rect r="r" b="b" t="t" l="l"/>
            <a:pathLst>
              <a:path h="1610481" w="1601696">
                <a:moveTo>
                  <a:pt x="1601696" y="0"/>
                </a:moveTo>
                <a:lnTo>
                  <a:pt x="0" y="0"/>
                </a:lnTo>
                <a:lnTo>
                  <a:pt x="0" y="1610480"/>
                </a:lnTo>
                <a:lnTo>
                  <a:pt x="1601696" y="1610480"/>
                </a:lnTo>
                <a:lnTo>
                  <a:pt x="16016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0">
            <a:off x="494284" y="2242854"/>
            <a:ext cx="1601696" cy="1610481"/>
          </a:xfrm>
          <a:custGeom>
            <a:avLst/>
            <a:gdLst/>
            <a:ahLst/>
            <a:cxnLst/>
            <a:rect r="r" b="b" t="t" l="l"/>
            <a:pathLst>
              <a:path h="1610481" w="1601696">
                <a:moveTo>
                  <a:pt x="1601696" y="0"/>
                </a:moveTo>
                <a:lnTo>
                  <a:pt x="0" y="0"/>
                </a:lnTo>
                <a:lnTo>
                  <a:pt x="0" y="1610480"/>
                </a:lnTo>
                <a:lnTo>
                  <a:pt x="1601696" y="1610480"/>
                </a:lnTo>
                <a:lnTo>
                  <a:pt x="16016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true" flipV="false" rot="0">
            <a:off x="15527529" y="5807686"/>
            <a:ext cx="1731771" cy="1741269"/>
          </a:xfrm>
          <a:custGeom>
            <a:avLst/>
            <a:gdLst/>
            <a:ahLst/>
            <a:cxnLst/>
            <a:rect r="r" b="b" t="t" l="l"/>
            <a:pathLst>
              <a:path h="1741269" w="1731771">
                <a:moveTo>
                  <a:pt x="1731771" y="0"/>
                </a:moveTo>
                <a:lnTo>
                  <a:pt x="0" y="0"/>
                </a:lnTo>
                <a:lnTo>
                  <a:pt x="0" y="1741269"/>
                </a:lnTo>
                <a:lnTo>
                  <a:pt x="1731771" y="1741269"/>
                </a:lnTo>
                <a:lnTo>
                  <a:pt x="17317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true" flipV="false" rot="0">
            <a:off x="14429684" y="5807686"/>
            <a:ext cx="1731771" cy="1741269"/>
          </a:xfrm>
          <a:custGeom>
            <a:avLst/>
            <a:gdLst/>
            <a:ahLst/>
            <a:cxnLst/>
            <a:rect r="r" b="b" t="t" l="l"/>
            <a:pathLst>
              <a:path h="1741269" w="1731771">
                <a:moveTo>
                  <a:pt x="1731771" y="0"/>
                </a:moveTo>
                <a:lnTo>
                  <a:pt x="0" y="0"/>
                </a:lnTo>
                <a:lnTo>
                  <a:pt x="0" y="1741269"/>
                </a:lnTo>
                <a:lnTo>
                  <a:pt x="1731771" y="1741269"/>
                </a:lnTo>
                <a:lnTo>
                  <a:pt x="17317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1509669" y="6434594"/>
            <a:ext cx="1107412" cy="110741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27" id="27"/>
          <p:cNvGrpSpPr/>
          <p:nvPr/>
        </p:nvGrpSpPr>
        <p:grpSpPr>
          <a:xfrm rot="0">
            <a:off x="16051868" y="2591558"/>
            <a:ext cx="1060252" cy="106025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Freeform 30" id="30"/>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885615" y="1307124"/>
            <a:ext cx="2621765" cy="2636144"/>
          </a:xfrm>
          <a:custGeom>
            <a:avLst/>
            <a:gdLst/>
            <a:ahLst/>
            <a:cxnLst/>
            <a:rect r="r" b="b" t="t" l="l"/>
            <a:pathLst>
              <a:path h="2636144" w="2621765">
                <a:moveTo>
                  <a:pt x="2621764" y="0"/>
                </a:moveTo>
                <a:lnTo>
                  <a:pt x="0" y="0"/>
                </a:lnTo>
                <a:lnTo>
                  <a:pt x="0" y="2636144"/>
                </a:lnTo>
                <a:lnTo>
                  <a:pt x="2621764" y="2636144"/>
                </a:lnTo>
                <a:lnTo>
                  <a:pt x="262176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25267" y="2957731"/>
            <a:ext cx="6774787" cy="6075937"/>
            <a:chOff x="0" y="0"/>
            <a:chExt cx="5932386" cy="5320434"/>
          </a:xfrm>
        </p:grpSpPr>
        <p:sp>
          <p:nvSpPr>
            <p:cNvPr name="Freeform 7" id="7"/>
            <p:cNvSpPr/>
            <p:nvPr/>
          </p:nvSpPr>
          <p:spPr>
            <a:xfrm flipH="false" flipV="false" rot="0">
              <a:off x="0" y="0"/>
              <a:ext cx="5932386" cy="5320434"/>
            </a:xfrm>
            <a:custGeom>
              <a:avLst/>
              <a:gdLst/>
              <a:ahLst/>
              <a:cxnLst/>
              <a:rect r="r" b="b" t="t" l="l"/>
              <a:pathLst>
                <a:path h="5320434" w="5932386">
                  <a:moveTo>
                    <a:pt x="5932386" y="522467"/>
                  </a:moveTo>
                  <a:lnTo>
                    <a:pt x="5932386" y="2213300"/>
                  </a:lnTo>
                  <a:cubicBezTo>
                    <a:pt x="5932386" y="2364401"/>
                    <a:pt x="5818795" y="2508052"/>
                    <a:pt x="5622759" y="2608077"/>
                  </a:cubicBezTo>
                  <a:cubicBezTo>
                    <a:pt x="5426722" y="2707037"/>
                    <a:pt x="5313132" y="2850688"/>
                    <a:pt x="5313132" y="3002853"/>
                  </a:cubicBezTo>
                  <a:lnTo>
                    <a:pt x="5313132" y="4797967"/>
                  </a:lnTo>
                  <a:cubicBezTo>
                    <a:pt x="5313132" y="5086334"/>
                    <a:pt x="4910067" y="5320434"/>
                    <a:pt x="4413563" y="5320434"/>
                  </a:cubicBezTo>
                  <a:lnTo>
                    <a:pt x="899568" y="5320434"/>
                  </a:lnTo>
                  <a:cubicBezTo>
                    <a:pt x="403065" y="5320434"/>
                    <a:pt x="0" y="5086334"/>
                    <a:pt x="0" y="4797967"/>
                  </a:cubicBezTo>
                  <a:lnTo>
                    <a:pt x="0" y="522467"/>
                  </a:lnTo>
                  <a:cubicBezTo>
                    <a:pt x="0" y="234099"/>
                    <a:pt x="403065" y="0"/>
                    <a:pt x="899568" y="0"/>
                  </a:cubicBezTo>
                  <a:lnTo>
                    <a:pt x="5034650" y="0"/>
                  </a:lnTo>
                  <a:cubicBezTo>
                    <a:pt x="5531153" y="0"/>
                    <a:pt x="5932386" y="234099"/>
                    <a:pt x="5932386" y="522467"/>
                  </a:cubicBezTo>
                  <a:lnTo>
                    <a:pt x="0" y="0"/>
                  </a:lnTo>
                  <a:cubicBezTo>
                    <a:pt x="0" y="0"/>
                    <a:pt x="5932386" y="522467"/>
                    <a:pt x="5932386" y="522467"/>
                  </a:cubicBezTo>
                  <a:close/>
                </a:path>
              </a:pathLst>
            </a:custGeom>
            <a:blipFill>
              <a:blip r:embed="rId4"/>
              <a:stretch>
                <a:fillRect l="-17263" t="0" r="-17263" b="0"/>
              </a:stretch>
            </a:blipFill>
          </p:spPr>
        </p:sp>
      </p:grpSp>
      <p:sp>
        <p:nvSpPr>
          <p:cNvPr name="Freeform 8" id="8"/>
          <p:cNvSpPr/>
          <p:nvPr/>
        </p:nvSpPr>
        <p:spPr>
          <a:xfrm flipH="false" flipV="false" rot="0">
            <a:off x="16445554" y="7940228"/>
            <a:ext cx="2621765" cy="2636144"/>
          </a:xfrm>
          <a:custGeom>
            <a:avLst/>
            <a:gdLst/>
            <a:ahLst/>
            <a:cxnLst/>
            <a:rect r="r" b="b" t="t" l="l"/>
            <a:pathLst>
              <a:path h="2636144" w="2621765">
                <a:moveTo>
                  <a:pt x="0" y="0"/>
                </a:moveTo>
                <a:lnTo>
                  <a:pt x="2621764" y="0"/>
                </a:lnTo>
                <a:lnTo>
                  <a:pt x="2621764" y="2636144"/>
                </a:lnTo>
                <a:lnTo>
                  <a:pt x="0" y="26361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783503" y="7940228"/>
            <a:ext cx="2621765" cy="2636144"/>
          </a:xfrm>
          <a:custGeom>
            <a:avLst/>
            <a:gdLst/>
            <a:ahLst/>
            <a:cxnLst/>
            <a:rect r="r" b="b" t="t" l="l"/>
            <a:pathLst>
              <a:path h="2636144" w="2621765">
                <a:moveTo>
                  <a:pt x="0" y="0"/>
                </a:moveTo>
                <a:lnTo>
                  <a:pt x="2621765" y="0"/>
                </a:lnTo>
                <a:lnTo>
                  <a:pt x="2621765" y="2636144"/>
                </a:lnTo>
                <a:lnTo>
                  <a:pt x="0" y="26361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6444966" y="6306280"/>
            <a:ext cx="1510177" cy="15101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TextBox 13" id="13"/>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14" id="14"/>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About</a:t>
            </a:r>
          </a:p>
        </p:txBody>
      </p:sp>
      <p:sp>
        <p:nvSpPr>
          <p:cNvPr name="TextBox 15" id="15"/>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Content</a:t>
            </a:r>
          </a:p>
        </p:txBody>
      </p:sp>
      <p:sp>
        <p:nvSpPr>
          <p:cNvPr name="TextBox 16" id="16"/>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17" id="17"/>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02</a:t>
            </a:r>
          </a:p>
        </p:txBody>
      </p:sp>
      <p:sp>
        <p:nvSpPr>
          <p:cNvPr name="TextBox 18" id="18"/>
          <p:cNvSpPr txBox="true"/>
          <p:nvPr/>
        </p:nvSpPr>
        <p:spPr>
          <a:xfrm rot="0">
            <a:off x="7842262" y="3423355"/>
            <a:ext cx="9848360" cy="1722371"/>
          </a:xfrm>
          <a:prstGeom prst="rect">
            <a:avLst/>
          </a:prstGeom>
        </p:spPr>
        <p:txBody>
          <a:bodyPr anchor="t" rtlCol="false" tIns="0" lIns="0" bIns="0" rIns="0">
            <a:spAutoFit/>
          </a:bodyPr>
          <a:lstStyle/>
          <a:p>
            <a:pPr algn="just" marL="0" indent="0" lvl="0">
              <a:lnSpc>
                <a:spcPts val="6916"/>
              </a:lnSpc>
              <a:spcBef>
                <a:spcPct val="0"/>
              </a:spcBef>
            </a:pPr>
            <a:r>
              <a:rPr lang="en-US" sz="4940" spc="-301">
                <a:gradFill>
                  <a:gsLst>
                    <a:gs pos="0">
                      <a:srgbClr val="004AAD">
                        <a:alpha val="100000"/>
                      </a:srgbClr>
                    </a:gs>
                    <a:gs pos="100000">
                      <a:srgbClr val="CB6CE6">
                        <a:alpha val="100000"/>
                      </a:srgbClr>
                    </a:gs>
                  </a:gsLst>
                  <a:lin ang="0"/>
                </a:gradFill>
                <a:latin typeface="Montserrat"/>
                <a:ea typeface="Montserrat"/>
                <a:cs typeface="Montserrat"/>
                <a:sym typeface="Montserrat"/>
              </a:rPr>
              <a:t>Shopina – Le e-commerce algérien, simple et accessible à tous</a:t>
            </a:r>
          </a:p>
        </p:txBody>
      </p:sp>
      <p:sp>
        <p:nvSpPr>
          <p:cNvPr name="TextBox 19" id="19"/>
          <p:cNvSpPr txBox="true"/>
          <p:nvPr/>
        </p:nvSpPr>
        <p:spPr>
          <a:xfrm rot="0">
            <a:off x="8020265" y="5613530"/>
            <a:ext cx="9670357" cy="2642477"/>
          </a:xfrm>
          <a:prstGeom prst="rect">
            <a:avLst/>
          </a:prstGeom>
        </p:spPr>
        <p:txBody>
          <a:bodyPr anchor="t" rtlCol="false" tIns="0" lIns="0" bIns="0" rIns="0">
            <a:spAutoFit/>
          </a:bodyPr>
          <a:lstStyle/>
          <a:p>
            <a:pPr algn="just">
              <a:lnSpc>
                <a:spcPts val="2979"/>
              </a:lnSpc>
            </a:pPr>
            <a:r>
              <a:rPr lang="en-US" sz="2525" spc="5">
                <a:solidFill>
                  <a:srgbClr val="FFFFFF"/>
                </a:solidFill>
                <a:latin typeface="Montserrat"/>
                <a:ea typeface="Montserrat"/>
                <a:cs typeface="Montserrat"/>
                <a:sym typeface="Montserrat"/>
              </a:rPr>
              <a:t>Shopina est la solution idéale pour lancer votre boutique en ligne en toute simplicité.</a:t>
            </a:r>
          </a:p>
          <a:p>
            <a:pPr algn="just">
              <a:lnSpc>
                <a:spcPts val="2979"/>
              </a:lnSpc>
            </a:pPr>
            <a:r>
              <a:rPr lang="en-US" sz="2525" spc="5">
                <a:solidFill>
                  <a:srgbClr val="FFFFFF"/>
                </a:solidFill>
                <a:latin typeface="Montserrat"/>
                <a:ea typeface="Montserrat"/>
                <a:cs typeface="Montserrat"/>
                <a:sym typeface="Montserrat"/>
              </a:rPr>
              <a:t> Pensée pour les commerçants et entrepreneurs algériens, elle réunit tout ce dont vous avez besoin pour vendre vos produits, gérer vos commandes et faire grandir votre marque, sans effort ni complexité.</a:t>
            </a:r>
          </a:p>
          <a:p>
            <a:pPr algn="just">
              <a:lnSpc>
                <a:spcPts val="2979"/>
              </a:lnSpc>
            </a:pPr>
          </a:p>
        </p:txBody>
      </p:sp>
      <p:sp>
        <p:nvSpPr>
          <p:cNvPr name="Freeform 20" id="20"/>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29543" y="2480005"/>
            <a:ext cx="10005528" cy="2051295"/>
          </a:xfrm>
          <a:prstGeom prst="rect">
            <a:avLst/>
          </a:prstGeom>
        </p:spPr>
        <p:txBody>
          <a:bodyPr anchor="t" rtlCol="false" tIns="0" lIns="0" bIns="0" rIns="0">
            <a:spAutoFit/>
          </a:bodyPr>
          <a:lstStyle/>
          <a:p>
            <a:pPr algn="just" marL="0" indent="0" lvl="0">
              <a:lnSpc>
                <a:spcPts val="8211"/>
              </a:lnSpc>
              <a:spcBef>
                <a:spcPct val="0"/>
              </a:spcBef>
            </a:pPr>
            <a:r>
              <a:rPr lang="en-US" b="true" sz="5865" spc="-357">
                <a:gradFill>
                  <a:gsLst>
                    <a:gs pos="0">
                      <a:srgbClr val="5170FF">
                        <a:alpha val="100000"/>
                      </a:srgbClr>
                    </a:gs>
                    <a:gs pos="100000">
                      <a:srgbClr val="FF66C4">
                        <a:alpha val="100000"/>
                      </a:srgbClr>
                    </a:gs>
                  </a:gsLst>
                  <a:lin ang="0"/>
                </a:gradFill>
                <a:latin typeface="Montserrat Bold"/>
                <a:ea typeface="Montserrat Bold"/>
                <a:cs typeface="Montserrat Bold"/>
                <a:sym typeface="Montserrat Bold"/>
              </a:rPr>
              <a:t> L’élégance du commerce en ligne made in Algeria</a:t>
            </a:r>
          </a:p>
        </p:txBody>
      </p:sp>
      <p:grpSp>
        <p:nvGrpSpPr>
          <p:cNvPr name="Group 6" id="6"/>
          <p:cNvGrpSpPr/>
          <p:nvPr/>
        </p:nvGrpSpPr>
        <p:grpSpPr>
          <a:xfrm rot="0">
            <a:off x="1421323" y="8691768"/>
            <a:ext cx="1919429" cy="566532"/>
            <a:chOff x="0" y="0"/>
            <a:chExt cx="505529" cy="149210"/>
          </a:xfrm>
        </p:grpSpPr>
        <p:sp>
          <p:nvSpPr>
            <p:cNvPr name="Freeform 7" id="7"/>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8" id="8"/>
            <p:cNvSpPr txBox="true"/>
            <p:nvPr/>
          </p:nvSpPr>
          <p:spPr>
            <a:xfrm>
              <a:off x="0" y="-38100"/>
              <a:ext cx="505529" cy="187310"/>
            </a:xfrm>
            <a:prstGeom prst="rect">
              <a:avLst/>
            </a:prstGeom>
          </p:spPr>
          <p:txBody>
            <a:bodyPr anchor="ctr" rtlCol="false" tIns="50800" lIns="50800" bIns="50800" rIns="50800"/>
            <a:lstStyle/>
            <a:p>
              <a:pPr algn="ctr">
                <a:lnSpc>
                  <a:spcPts val="2659"/>
                </a:lnSpc>
              </a:pPr>
              <a:r>
                <a:rPr lang="en-US" b="true" sz="1899" spc="3">
                  <a:solidFill>
                    <a:srgbClr val="FFFFFF"/>
                  </a:solidFill>
                  <a:latin typeface="Montserrat Bold"/>
                  <a:ea typeface="Montserrat Bold"/>
                  <a:cs typeface="Montserrat Bold"/>
                  <a:sym typeface="Montserrat Bold"/>
                </a:rPr>
                <a:t>Know More</a:t>
              </a:r>
            </a:p>
          </p:txBody>
        </p:sp>
      </p:grpSp>
      <p:sp>
        <p:nvSpPr>
          <p:cNvPr name="Freeform 9" id="9"/>
          <p:cNvSpPr/>
          <p:nvPr/>
        </p:nvSpPr>
        <p:spPr>
          <a:xfrm flipH="false" flipV="false" rot="0">
            <a:off x="14210843" y="2358313"/>
            <a:ext cx="6713643" cy="6750464"/>
          </a:xfrm>
          <a:custGeom>
            <a:avLst/>
            <a:gdLst/>
            <a:ahLst/>
            <a:cxnLst/>
            <a:rect r="r" b="b" t="t" l="l"/>
            <a:pathLst>
              <a:path h="6750464" w="6713643">
                <a:moveTo>
                  <a:pt x="0" y="0"/>
                </a:moveTo>
                <a:lnTo>
                  <a:pt x="6713643" y="0"/>
                </a:lnTo>
                <a:lnTo>
                  <a:pt x="6713643" y="6750464"/>
                </a:lnTo>
                <a:lnTo>
                  <a:pt x="0" y="6750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470069" y="2358313"/>
            <a:ext cx="6713643" cy="6750464"/>
          </a:xfrm>
          <a:custGeom>
            <a:avLst/>
            <a:gdLst/>
            <a:ahLst/>
            <a:cxnLst/>
            <a:rect r="r" b="b" t="t" l="l"/>
            <a:pathLst>
              <a:path h="6750464" w="6713643">
                <a:moveTo>
                  <a:pt x="0" y="0"/>
                </a:moveTo>
                <a:lnTo>
                  <a:pt x="6713643" y="0"/>
                </a:lnTo>
                <a:lnTo>
                  <a:pt x="6713643" y="6750464"/>
                </a:lnTo>
                <a:lnTo>
                  <a:pt x="0" y="6750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4"/>
            <a:stretch>
              <a:fillRect l="0" t="0" r="0" b="0"/>
            </a:stretch>
          </a:blipFill>
        </p:spPr>
      </p:sp>
      <p:sp>
        <p:nvSpPr>
          <p:cNvPr name="Freeform 12" id="12"/>
          <p:cNvSpPr/>
          <p:nvPr/>
        </p:nvSpPr>
        <p:spPr>
          <a:xfrm flipH="false" flipV="false" rot="0">
            <a:off x="8971748" y="3635288"/>
            <a:ext cx="1043092" cy="1043092"/>
          </a:xfrm>
          <a:custGeom>
            <a:avLst/>
            <a:gdLst/>
            <a:ahLst/>
            <a:cxnLst/>
            <a:rect r="r" b="b" t="t" l="l"/>
            <a:pathLst>
              <a:path h="1043092" w="1043092">
                <a:moveTo>
                  <a:pt x="0" y="0"/>
                </a:moveTo>
                <a:lnTo>
                  <a:pt x="1043093" y="0"/>
                </a:lnTo>
                <a:lnTo>
                  <a:pt x="1043093" y="1043092"/>
                </a:lnTo>
                <a:lnTo>
                  <a:pt x="0" y="1043092"/>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14" id="14"/>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15" id="15"/>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Content</a:t>
            </a:r>
          </a:p>
        </p:txBody>
      </p:sp>
      <p:sp>
        <p:nvSpPr>
          <p:cNvPr name="TextBox 16" id="16"/>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17" id="17"/>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03</a:t>
            </a:r>
          </a:p>
        </p:txBody>
      </p:sp>
      <p:sp>
        <p:nvSpPr>
          <p:cNvPr name="TextBox 18" id="18"/>
          <p:cNvSpPr txBox="true"/>
          <p:nvPr/>
        </p:nvSpPr>
        <p:spPr>
          <a:xfrm rot="0">
            <a:off x="490859" y="4946043"/>
            <a:ext cx="9600182" cy="2972272"/>
          </a:xfrm>
          <a:prstGeom prst="rect">
            <a:avLst/>
          </a:prstGeom>
        </p:spPr>
        <p:txBody>
          <a:bodyPr anchor="t" rtlCol="false" tIns="0" lIns="0" bIns="0" rIns="0">
            <a:spAutoFit/>
          </a:bodyPr>
          <a:lstStyle/>
          <a:p>
            <a:pPr algn="just">
              <a:lnSpc>
                <a:spcPts val="2922"/>
              </a:lnSpc>
            </a:pPr>
            <a:r>
              <a:rPr lang="en-US" sz="2476" spc="4">
                <a:solidFill>
                  <a:srgbClr val="FFFFFF"/>
                </a:solidFill>
                <a:latin typeface="Montserrat"/>
                <a:ea typeface="Montserrat"/>
                <a:cs typeface="Montserrat"/>
                <a:sym typeface="Montserrat"/>
              </a:rPr>
              <a:t>Shopina redéfinit l’expérience du commerce en ligne en Algérie.</a:t>
            </a:r>
          </a:p>
          <a:p>
            <a:pPr algn="just">
              <a:lnSpc>
                <a:spcPts val="2922"/>
              </a:lnSpc>
            </a:pPr>
            <a:r>
              <a:rPr lang="en-US" sz="2476" spc="4">
                <a:solidFill>
                  <a:srgbClr val="FFFFFF"/>
                </a:solidFill>
                <a:latin typeface="Montserrat"/>
                <a:ea typeface="Montserrat"/>
                <a:cs typeface="Montserrat"/>
                <a:sym typeface="Montserrat"/>
              </a:rPr>
              <a:t> Une plateforme élégante, intuitive et raffinée, conçue pour sublimer chaque marque et offrir à chaque créateur un espace de vente à son image.</a:t>
            </a:r>
          </a:p>
          <a:p>
            <a:pPr algn="just">
              <a:lnSpc>
                <a:spcPts val="2922"/>
              </a:lnSpc>
            </a:pPr>
            <a:r>
              <a:rPr lang="en-US" sz="2476" spc="4">
                <a:solidFill>
                  <a:srgbClr val="FFFFFF"/>
                </a:solidFill>
                <a:latin typeface="Montserrat"/>
                <a:ea typeface="Montserrat"/>
                <a:cs typeface="Montserrat"/>
                <a:sym typeface="Montserrat"/>
              </a:rPr>
              <a:t> Alliez design, performance et prestige pour un e-commerce d’exception.</a:t>
            </a:r>
          </a:p>
          <a:p>
            <a:pPr algn="just">
              <a:lnSpc>
                <a:spcPts val="292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3609364" y="5575380"/>
            <a:ext cx="3823418" cy="3844387"/>
          </a:xfrm>
          <a:custGeom>
            <a:avLst/>
            <a:gdLst/>
            <a:ahLst/>
            <a:cxnLst/>
            <a:rect r="r" b="b" t="t" l="l"/>
            <a:pathLst>
              <a:path h="3844387" w="3823418">
                <a:moveTo>
                  <a:pt x="3823418" y="0"/>
                </a:moveTo>
                <a:lnTo>
                  <a:pt x="0" y="0"/>
                </a:lnTo>
                <a:lnTo>
                  <a:pt x="0" y="3844387"/>
                </a:lnTo>
                <a:lnTo>
                  <a:pt x="3823418" y="3844387"/>
                </a:lnTo>
                <a:lnTo>
                  <a:pt x="38234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185534" y="5575380"/>
            <a:ext cx="3823418" cy="3844387"/>
          </a:xfrm>
          <a:custGeom>
            <a:avLst/>
            <a:gdLst/>
            <a:ahLst/>
            <a:cxnLst/>
            <a:rect r="r" b="b" t="t" l="l"/>
            <a:pathLst>
              <a:path h="3844387" w="3823418">
                <a:moveTo>
                  <a:pt x="3823418" y="0"/>
                </a:moveTo>
                <a:lnTo>
                  <a:pt x="0" y="0"/>
                </a:lnTo>
                <a:lnTo>
                  <a:pt x="0" y="3844387"/>
                </a:lnTo>
                <a:lnTo>
                  <a:pt x="3823418" y="3844387"/>
                </a:lnTo>
                <a:lnTo>
                  <a:pt x="38234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656232" y="2139317"/>
            <a:ext cx="7067861" cy="3476792"/>
            <a:chOff x="0" y="0"/>
            <a:chExt cx="8459470" cy="4161346"/>
          </a:xfrm>
        </p:grpSpPr>
        <p:sp>
          <p:nvSpPr>
            <p:cNvPr name="Freeform 8" id="8"/>
            <p:cNvSpPr/>
            <p:nvPr/>
          </p:nvSpPr>
          <p:spPr>
            <a:xfrm flipH="false" flipV="false" rot="0">
              <a:off x="0" y="0"/>
              <a:ext cx="8459470" cy="4159959"/>
            </a:xfrm>
            <a:custGeom>
              <a:avLst/>
              <a:gdLst/>
              <a:ahLst/>
              <a:cxnLst/>
              <a:rect r="r" b="b" t="t" l="l"/>
              <a:pathLst>
                <a:path h="4159959" w="8459470">
                  <a:moveTo>
                    <a:pt x="458470" y="0"/>
                  </a:moveTo>
                  <a:lnTo>
                    <a:pt x="8001000" y="0"/>
                  </a:lnTo>
                  <a:cubicBezTo>
                    <a:pt x="8255000" y="0"/>
                    <a:pt x="8459470" y="224713"/>
                    <a:pt x="8459470" y="500749"/>
                  </a:cubicBezTo>
                  <a:lnTo>
                    <a:pt x="8459470" y="2534260"/>
                  </a:lnTo>
                  <a:cubicBezTo>
                    <a:pt x="8459470" y="2677133"/>
                    <a:pt x="8403590" y="2814457"/>
                    <a:pt x="8304530" y="2908781"/>
                  </a:cubicBezTo>
                  <a:lnTo>
                    <a:pt x="7141210" y="4033732"/>
                  </a:lnTo>
                  <a:cubicBezTo>
                    <a:pt x="7057390" y="4115572"/>
                    <a:pt x="6949440" y="4159959"/>
                    <a:pt x="6836410" y="4159959"/>
                  </a:cubicBezTo>
                  <a:lnTo>
                    <a:pt x="3760470" y="4159959"/>
                  </a:lnTo>
                  <a:cubicBezTo>
                    <a:pt x="3506470" y="4159959"/>
                    <a:pt x="3302000" y="3935247"/>
                    <a:pt x="3302000" y="3659211"/>
                  </a:cubicBezTo>
                  <a:lnTo>
                    <a:pt x="3302000" y="3524660"/>
                  </a:lnTo>
                  <a:cubicBezTo>
                    <a:pt x="3302000" y="3247237"/>
                    <a:pt x="3096260" y="3023912"/>
                    <a:pt x="2843530" y="3023912"/>
                  </a:cubicBezTo>
                  <a:lnTo>
                    <a:pt x="458470" y="3023912"/>
                  </a:lnTo>
                  <a:cubicBezTo>
                    <a:pt x="205740" y="3023912"/>
                    <a:pt x="0" y="2799199"/>
                    <a:pt x="0" y="2523163"/>
                  </a:cubicBezTo>
                  <a:lnTo>
                    <a:pt x="0" y="500749"/>
                  </a:lnTo>
                  <a:cubicBezTo>
                    <a:pt x="0" y="224713"/>
                    <a:pt x="205740" y="0"/>
                    <a:pt x="458470" y="0"/>
                  </a:cubicBezTo>
                  <a:close/>
                </a:path>
              </a:pathLst>
            </a:custGeom>
            <a:blipFill>
              <a:blip r:embed="rId4"/>
              <a:stretch>
                <a:fillRect l="0" t="-58201" r="0" b="-45152"/>
              </a:stretch>
            </a:blipFill>
          </p:spPr>
        </p:sp>
      </p:grpSp>
      <p:sp>
        <p:nvSpPr>
          <p:cNvPr name="Freeform 9" id="9"/>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5"/>
            <a:stretch>
              <a:fillRect l="0" t="0" r="0" b="0"/>
            </a:stretch>
          </a:blipFill>
        </p:spPr>
      </p:sp>
      <p:sp>
        <p:nvSpPr>
          <p:cNvPr name="Freeform 10" id="10"/>
          <p:cNvSpPr/>
          <p:nvPr/>
        </p:nvSpPr>
        <p:spPr>
          <a:xfrm flipH="false" flipV="false" rot="0">
            <a:off x="1028700" y="2805206"/>
            <a:ext cx="2794806" cy="2145014"/>
          </a:xfrm>
          <a:custGeom>
            <a:avLst/>
            <a:gdLst/>
            <a:ahLst/>
            <a:cxnLst/>
            <a:rect r="r" b="b" t="t" l="l"/>
            <a:pathLst>
              <a:path h="2145014" w="2794806">
                <a:moveTo>
                  <a:pt x="0" y="0"/>
                </a:moveTo>
                <a:lnTo>
                  <a:pt x="2794806" y="0"/>
                </a:lnTo>
                <a:lnTo>
                  <a:pt x="2794806" y="2145014"/>
                </a:lnTo>
                <a:lnTo>
                  <a:pt x="0" y="21450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126189" y="2708616"/>
            <a:ext cx="2160959" cy="2434884"/>
          </a:xfrm>
          <a:custGeom>
            <a:avLst/>
            <a:gdLst/>
            <a:ahLst/>
            <a:cxnLst/>
            <a:rect r="r" b="b" t="t" l="l"/>
            <a:pathLst>
              <a:path h="2434884" w="2160959">
                <a:moveTo>
                  <a:pt x="0" y="0"/>
                </a:moveTo>
                <a:lnTo>
                  <a:pt x="2160960" y="0"/>
                </a:lnTo>
                <a:lnTo>
                  <a:pt x="2160960" y="2434884"/>
                </a:lnTo>
                <a:lnTo>
                  <a:pt x="0" y="24348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680243" y="2780759"/>
            <a:ext cx="2463757" cy="2463757"/>
          </a:xfrm>
          <a:custGeom>
            <a:avLst/>
            <a:gdLst/>
            <a:ahLst/>
            <a:cxnLst/>
            <a:rect r="r" b="b" t="t" l="l"/>
            <a:pathLst>
              <a:path h="2463757" w="2463757">
                <a:moveTo>
                  <a:pt x="0" y="0"/>
                </a:moveTo>
                <a:lnTo>
                  <a:pt x="2463757" y="0"/>
                </a:lnTo>
                <a:lnTo>
                  <a:pt x="2463757" y="2463758"/>
                </a:lnTo>
                <a:lnTo>
                  <a:pt x="0" y="24637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14" id="14"/>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15" id="15"/>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Content</a:t>
            </a:r>
          </a:p>
        </p:txBody>
      </p:sp>
      <p:sp>
        <p:nvSpPr>
          <p:cNvPr name="TextBox 16" id="16"/>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17" id="17"/>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04</a:t>
            </a:r>
          </a:p>
        </p:txBody>
      </p:sp>
      <p:sp>
        <p:nvSpPr>
          <p:cNvPr name="TextBox 18" id="18"/>
          <p:cNvSpPr txBox="true"/>
          <p:nvPr/>
        </p:nvSpPr>
        <p:spPr>
          <a:xfrm rot="0">
            <a:off x="583426" y="6330129"/>
            <a:ext cx="10376672" cy="1974256"/>
          </a:xfrm>
          <a:prstGeom prst="rect">
            <a:avLst/>
          </a:prstGeom>
        </p:spPr>
        <p:txBody>
          <a:bodyPr anchor="t" rtlCol="false" tIns="0" lIns="0" bIns="0" rIns="0">
            <a:spAutoFit/>
          </a:bodyPr>
          <a:lstStyle/>
          <a:p>
            <a:pPr algn="just">
              <a:lnSpc>
                <a:spcPts val="3893"/>
              </a:lnSpc>
            </a:pPr>
            <a:r>
              <a:rPr lang="en-US" sz="3299" spc="6">
                <a:solidFill>
                  <a:srgbClr val="FFFFFF"/>
                </a:solidFill>
                <a:latin typeface="Montserrat"/>
                <a:ea typeface="Montserrat"/>
                <a:cs typeface="Montserrat"/>
                <a:sym typeface="Montserrat"/>
              </a:rPr>
              <a:t>Avec ses fonctionnalités complètes — gestion de produits, suivi des ventes, tableau de bord intuitif et personnalisation du design — Shopina rend le e-commerce accessible à tous.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631474" y="2049846"/>
            <a:ext cx="1985606" cy="1996496"/>
          </a:xfrm>
          <a:custGeom>
            <a:avLst/>
            <a:gdLst/>
            <a:ahLst/>
            <a:cxnLst/>
            <a:rect r="r" b="b" t="t" l="l"/>
            <a:pathLst>
              <a:path h="1996496" w="1985606">
                <a:moveTo>
                  <a:pt x="1985606" y="0"/>
                </a:moveTo>
                <a:lnTo>
                  <a:pt x="0" y="0"/>
                </a:lnTo>
                <a:lnTo>
                  <a:pt x="0" y="1996496"/>
                </a:lnTo>
                <a:lnTo>
                  <a:pt x="1985606" y="1996496"/>
                </a:lnTo>
                <a:lnTo>
                  <a:pt x="19856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627288" y="2049846"/>
            <a:ext cx="1985606" cy="1996496"/>
          </a:xfrm>
          <a:custGeom>
            <a:avLst/>
            <a:gdLst/>
            <a:ahLst/>
            <a:cxnLst/>
            <a:rect r="r" b="b" t="t" l="l"/>
            <a:pathLst>
              <a:path h="1996496" w="1985606">
                <a:moveTo>
                  <a:pt x="1985607" y="0"/>
                </a:moveTo>
                <a:lnTo>
                  <a:pt x="0" y="0"/>
                </a:lnTo>
                <a:lnTo>
                  <a:pt x="0" y="1996496"/>
                </a:lnTo>
                <a:lnTo>
                  <a:pt x="1985607" y="1996496"/>
                </a:lnTo>
                <a:lnTo>
                  <a:pt x="19856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5921332" y="7656336"/>
            <a:ext cx="1985606" cy="1996496"/>
          </a:xfrm>
          <a:custGeom>
            <a:avLst/>
            <a:gdLst/>
            <a:ahLst/>
            <a:cxnLst/>
            <a:rect r="r" b="b" t="t" l="l"/>
            <a:pathLst>
              <a:path h="1996496" w="1985606">
                <a:moveTo>
                  <a:pt x="1985606" y="0"/>
                </a:moveTo>
                <a:lnTo>
                  <a:pt x="0" y="0"/>
                </a:lnTo>
                <a:lnTo>
                  <a:pt x="0" y="1996496"/>
                </a:lnTo>
                <a:lnTo>
                  <a:pt x="1985606" y="1996496"/>
                </a:lnTo>
                <a:lnTo>
                  <a:pt x="19856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14520549" y="7656336"/>
            <a:ext cx="1985606" cy="1996496"/>
          </a:xfrm>
          <a:custGeom>
            <a:avLst/>
            <a:gdLst/>
            <a:ahLst/>
            <a:cxnLst/>
            <a:rect r="r" b="b" t="t" l="l"/>
            <a:pathLst>
              <a:path h="1996496" w="1985606">
                <a:moveTo>
                  <a:pt x="1985607" y="0"/>
                </a:moveTo>
                <a:lnTo>
                  <a:pt x="0" y="0"/>
                </a:lnTo>
                <a:lnTo>
                  <a:pt x="0" y="1996496"/>
                </a:lnTo>
                <a:lnTo>
                  <a:pt x="1985607" y="1996496"/>
                </a:lnTo>
                <a:lnTo>
                  <a:pt x="19856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54603" y="8371318"/>
            <a:ext cx="1207432" cy="12074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2" id="12"/>
          <p:cNvGrpSpPr/>
          <p:nvPr/>
        </p:nvGrpSpPr>
        <p:grpSpPr>
          <a:xfrm rot="0">
            <a:off x="16051868" y="2444378"/>
            <a:ext cx="1207432" cy="12074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Freeform 15" id="15"/>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4"/>
            <a:stretch>
              <a:fillRect l="0" t="0" r="0" b="0"/>
            </a:stretch>
          </a:blipFill>
        </p:spPr>
      </p:sp>
      <p:sp>
        <p:nvSpPr>
          <p:cNvPr name="Freeform 16" id="16"/>
          <p:cNvSpPr/>
          <p:nvPr/>
        </p:nvSpPr>
        <p:spPr>
          <a:xfrm flipH="false" flipV="false" rot="0">
            <a:off x="8430700" y="6329685"/>
            <a:ext cx="2075751" cy="1326651"/>
          </a:xfrm>
          <a:custGeom>
            <a:avLst/>
            <a:gdLst/>
            <a:ahLst/>
            <a:cxnLst/>
            <a:rect r="r" b="b" t="t" l="l"/>
            <a:pathLst>
              <a:path h="1326651" w="2075751">
                <a:moveTo>
                  <a:pt x="0" y="0"/>
                </a:moveTo>
                <a:lnTo>
                  <a:pt x="2075751" y="0"/>
                </a:lnTo>
                <a:lnTo>
                  <a:pt x="2075751" y="1326651"/>
                </a:lnTo>
                <a:lnTo>
                  <a:pt x="0" y="1326651"/>
                </a:lnTo>
                <a:lnTo>
                  <a:pt x="0" y="0"/>
                </a:lnTo>
                <a:close/>
              </a:path>
            </a:pathLst>
          </a:custGeom>
          <a:blipFill>
            <a:blip r:embed="rId5">
              <a:alphaModFix amt="49000"/>
            </a:blip>
            <a:stretch>
              <a:fillRect l="0" t="0" r="0" b="0"/>
            </a:stretch>
          </a:blipFill>
        </p:spPr>
      </p:sp>
      <p:sp>
        <p:nvSpPr>
          <p:cNvPr name="Freeform 17" id="17"/>
          <p:cNvSpPr/>
          <p:nvPr/>
        </p:nvSpPr>
        <p:spPr>
          <a:xfrm flipH="false" flipV="false" rot="0">
            <a:off x="8049790" y="2430489"/>
            <a:ext cx="2569369" cy="2569369"/>
          </a:xfrm>
          <a:custGeom>
            <a:avLst/>
            <a:gdLst/>
            <a:ahLst/>
            <a:cxnLst/>
            <a:rect r="r" b="b" t="t" l="l"/>
            <a:pathLst>
              <a:path h="2569369" w="2569369">
                <a:moveTo>
                  <a:pt x="0" y="0"/>
                </a:moveTo>
                <a:lnTo>
                  <a:pt x="2569369" y="0"/>
                </a:lnTo>
                <a:lnTo>
                  <a:pt x="2569369" y="2569368"/>
                </a:lnTo>
                <a:lnTo>
                  <a:pt x="0" y="2569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19" id="19"/>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20" id="20"/>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Content</a:t>
            </a:r>
          </a:p>
        </p:txBody>
      </p:sp>
      <p:sp>
        <p:nvSpPr>
          <p:cNvPr name="TextBox 21" id="21"/>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22" id="22"/>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05</a:t>
            </a:r>
          </a:p>
        </p:txBody>
      </p:sp>
      <p:sp>
        <p:nvSpPr>
          <p:cNvPr name="TextBox 23" id="23"/>
          <p:cNvSpPr txBox="true"/>
          <p:nvPr/>
        </p:nvSpPr>
        <p:spPr>
          <a:xfrm rot="0">
            <a:off x="1504370" y="5269870"/>
            <a:ext cx="15928412" cy="840074"/>
          </a:xfrm>
          <a:prstGeom prst="rect">
            <a:avLst/>
          </a:prstGeom>
        </p:spPr>
        <p:txBody>
          <a:bodyPr anchor="t" rtlCol="false" tIns="0" lIns="0" bIns="0" rIns="0">
            <a:spAutoFit/>
          </a:bodyPr>
          <a:lstStyle/>
          <a:p>
            <a:pPr algn="ctr">
              <a:lnSpc>
                <a:spcPts val="3283"/>
              </a:lnSpc>
            </a:pPr>
            <a:r>
              <a:rPr lang="en-US" sz="2782" spc="5">
                <a:solidFill>
                  <a:srgbClr val="FFFFFF"/>
                </a:solidFill>
                <a:latin typeface="Montserrat"/>
                <a:ea typeface="Montserrat"/>
                <a:cs typeface="Montserrat"/>
                <a:sym typeface="Montserrat"/>
              </a:rPr>
              <a:t>Les paiements sont simplifiés grâce à des options locales et sécurisées comme la carte CIB et Edahabia.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6059847" y="2049846"/>
            <a:ext cx="2228153" cy="2240373"/>
          </a:xfrm>
          <a:custGeom>
            <a:avLst/>
            <a:gdLst/>
            <a:ahLst/>
            <a:cxnLst/>
            <a:rect r="r" b="b" t="t" l="l"/>
            <a:pathLst>
              <a:path h="2240373" w="2228153">
                <a:moveTo>
                  <a:pt x="2228153" y="0"/>
                </a:moveTo>
                <a:lnTo>
                  <a:pt x="0" y="0"/>
                </a:lnTo>
                <a:lnTo>
                  <a:pt x="0" y="2240373"/>
                </a:lnTo>
                <a:lnTo>
                  <a:pt x="2228153" y="2240373"/>
                </a:lnTo>
                <a:lnTo>
                  <a:pt x="222815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417883" y="2049846"/>
            <a:ext cx="2228153" cy="2240373"/>
          </a:xfrm>
          <a:custGeom>
            <a:avLst/>
            <a:gdLst/>
            <a:ahLst/>
            <a:cxnLst/>
            <a:rect r="r" b="b" t="t" l="l"/>
            <a:pathLst>
              <a:path h="2240373" w="2228153">
                <a:moveTo>
                  <a:pt x="2228153" y="0"/>
                </a:moveTo>
                <a:lnTo>
                  <a:pt x="0" y="0"/>
                </a:lnTo>
                <a:lnTo>
                  <a:pt x="0" y="2240373"/>
                </a:lnTo>
                <a:lnTo>
                  <a:pt x="2228153" y="2240373"/>
                </a:lnTo>
                <a:lnTo>
                  <a:pt x="222815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667340" y="2735847"/>
            <a:ext cx="6175128" cy="5749044"/>
            <a:chOff x="0" y="0"/>
            <a:chExt cx="6350000" cy="5911850"/>
          </a:xfrm>
        </p:grpSpPr>
        <p:sp>
          <p:nvSpPr>
            <p:cNvPr name="Freeform 8" id="8"/>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stretch>
                <a:fillRect l="-32227" t="0" r="-32227" b="0"/>
              </a:stretch>
            </a:blipFill>
          </p:spPr>
        </p:sp>
      </p:grpSp>
      <p:sp>
        <p:nvSpPr>
          <p:cNvPr name="Freeform 9" id="9"/>
          <p:cNvSpPr/>
          <p:nvPr/>
        </p:nvSpPr>
        <p:spPr>
          <a:xfrm flipH="true" flipV="false" rot="0">
            <a:off x="442070" y="7696979"/>
            <a:ext cx="2175010" cy="2186939"/>
          </a:xfrm>
          <a:custGeom>
            <a:avLst/>
            <a:gdLst/>
            <a:ahLst/>
            <a:cxnLst/>
            <a:rect r="r" b="b" t="t" l="l"/>
            <a:pathLst>
              <a:path h="2186939" w="2175010">
                <a:moveTo>
                  <a:pt x="2175010" y="0"/>
                </a:moveTo>
                <a:lnTo>
                  <a:pt x="0" y="0"/>
                </a:lnTo>
                <a:lnTo>
                  <a:pt x="0" y="2186939"/>
                </a:lnTo>
                <a:lnTo>
                  <a:pt x="2175010" y="2186939"/>
                </a:lnTo>
                <a:lnTo>
                  <a:pt x="21750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0">
            <a:off x="-936763" y="7696979"/>
            <a:ext cx="2175010" cy="2186939"/>
          </a:xfrm>
          <a:custGeom>
            <a:avLst/>
            <a:gdLst/>
            <a:ahLst/>
            <a:cxnLst/>
            <a:rect r="r" b="b" t="t" l="l"/>
            <a:pathLst>
              <a:path h="2186939" w="2175010">
                <a:moveTo>
                  <a:pt x="2175010" y="0"/>
                </a:moveTo>
                <a:lnTo>
                  <a:pt x="0" y="0"/>
                </a:lnTo>
                <a:lnTo>
                  <a:pt x="0" y="2186939"/>
                </a:lnTo>
                <a:lnTo>
                  <a:pt x="2175010" y="2186939"/>
                </a:lnTo>
                <a:lnTo>
                  <a:pt x="21750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1185534" y="6257500"/>
            <a:ext cx="1207432" cy="120743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Freeform 14" id="14"/>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5"/>
            <a:stretch>
              <a:fillRect l="0" t="0" r="0" b="0"/>
            </a:stretch>
          </a:blipFill>
        </p:spPr>
      </p:sp>
      <p:sp>
        <p:nvSpPr>
          <p:cNvPr name="Freeform 15" id="15"/>
          <p:cNvSpPr/>
          <p:nvPr/>
        </p:nvSpPr>
        <p:spPr>
          <a:xfrm flipH="false" flipV="false" rot="0">
            <a:off x="7466812" y="3695248"/>
            <a:ext cx="2129532" cy="2186939"/>
          </a:xfrm>
          <a:custGeom>
            <a:avLst/>
            <a:gdLst/>
            <a:ahLst/>
            <a:cxnLst/>
            <a:rect r="r" b="b" t="t" l="l"/>
            <a:pathLst>
              <a:path h="2186939" w="2129532">
                <a:moveTo>
                  <a:pt x="0" y="0"/>
                </a:moveTo>
                <a:lnTo>
                  <a:pt x="2129532" y="0"/>
                </a:lnTo>
                <a:lnTo>
                  <a:pt x="2129532" y="2186939"/>
                </a:lnTo>
                <a:lnTo>
                  <a:pt x="0" y="21869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17" id="17"/>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18" id="18"/>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Content</a:t>
            </a:r>
          </a:p>
        </p:txBody>
      </p:sp>
      <p:sp>
        <p:nvSpPr>
          <p:cNvPr name="TextBox 19" id="19"/>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20" id="20"/>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06</a:t>
            </a:r>
          </a:p>
        </p:txBody>
      </p:sp>
      <p:sp>
        <p:nvSpPr>
          <p:cNvPr name="TextBox 21" id="21"/>
          <p:cNvSpPr txBox="true"/>
          <p:nvPr/>
        </p:nvSpPr>
        <p:spPr>
          <a:xfrm rot="0">
            <a:off x="1031841" y="2190104"/>
            <a:ext cx="9167186" cy="2911615"/>
          </a:xfrm>
          <a:prstGeom prst="rect">
            <a:avLst/>
          </a:prstGeom>
        </p:spPr>
        <p:txBody>
          <a:bodyPr anchor="t" rtlCol="false" tIns="0" lIns="0" bIns="0" rIns="0">
            <a:spAutoFit/>
          </a:bodyPr>
          <a:lstStyle/>
          <a:p>
            <a:pPr algn="just" marL="0" indent="0" lvl="0">
              <a:lnSpc>
                <a:spcPts val="11717"/>
              </a:lnSpc>
              <a:spcBef>
                <a:spcPct val="0"/>
              </a:spcBef>
            </a:pPr>
            <a:r>
              <a:rPr lang="en-US" sz="8369" spc="-510">
                <a:gradFill>
                  <a:gsLst>
                    <a:gs pos="0">
                      <a:srgbClr val="5DE0E6">
                        <a:alpha val="100000"/>
                      </a:srgbClr>
                    </a:gs>
                    <a:gs pos="100000">
                      <a:srgbClr val="004AAD">
                        <a:alpha val="100000"/>
                      </a:srgbClr>
                    </a:gs>
                  </a:gsLst>
                  <a:lin ang="0"/>
                </a:gradFill>
                <a:latin typeface="Montserrat"/>
                <a:ea typeface="Montserrat"/>
                <a:cs typeface="Montserrat"/>
                <a:sym typeface="Montserrat"/>
              </a:rPr>
              <a:t> Sécurisé, simple et performant</a:t>
            </a:r>
          </a:p>
        </p:txBody>
      </p:sp>
      <p:sp>
        <p:nvSpPr>
          <p:cNvPr name="TextBox 22" id="22"/>
          <p:cNvSpPr txBox="true"/>
          <p:nvPr/>
        </p:nvSpPr>
        <p:spPr>
          <a:xfrm rot="0">
            <a:off x="1591076" y="5933570"/>
            <a:ext cx="6876723" cy="938784"/>
          </a:xfrm>
          <a:prstGeom prst="rect">
            <a:avLst/>
          </a:prstGeom>
        </p:spPr>
        <p:txBody>
          <a:bodyPr anchor="t" rtlCol="false" tIns="0" lIns="0" bIns="0" rIns="0">
            <a:spAutoFit/>
          </a:bodyPr>
          <a:lstStyle/>
          <a:p>
            <a:pPr algn="just">
              <a:lnSpc>
                <a:spcPts val="2477"/>
              </a:lnSpc>
            </a:pPr>
            <a:r>
              <a:rPr lang="en-US" sz="2100" spc="4">
                <a:solidFill>
                  <a:srgbClr val="FFFFFF"/>
                </a:solidFill>
                <a:latin typeface="Montserrat"/>
                <a:ea typeface="Montserrat"/>
                <a:cs typeface="Montserrat"/>
                <a:sym typeface="Montserrat"/>
              </a:rPr>
              <a:t>La sécurité des données et la protection des transactions sont garanties pour une expérience fiable et sereine.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34510" y="2241024"/>
            <a:ext cx="15218979" cy="6756551"/>
            <a:chOff x="0" y="0"/>
            <a:chExt cx="4008291" cy="1779503"/>
          </a:xfrm>
        </p:grpSpPr>
        <p:sp>
          <p:nvSpPr>
            <p:cNvPr name="Freeform 6" id="6"/>
            <p:cNvSpPr/>
            <p:nvPr/>
          </p:nvSpPr>
          <p:spPr>
            <a:xfrm flipH="false" flipV="false" rot="0">
              <a:off x="0" y="0"/>
              <a:ext cx="4008291" cy="1779503"/>
            </a:xfrm>
            <a:custGeom>
              <a:avLst/>
              <a:gdLst/>
              <a:ahLst/>
              <a:cxnLst/>
              <a:rect r="r" b="b" t="t" l="l"/>
              <a:pathLst>
                <a:path h="1779503" w="4008291">
                  <a:moveTo>
                    <a:pt x="25944" y="0"/>
                  </a:moveTo>
                  <a:lnTo>
                    <a:pt x="3982347" y="0"/>
                  </a:lnTo>
                  <a:cubicBezTo>
                    <a:pt x="3996675" y="0"/>
                    <a:pt x="4008291" y="11615"/>
                    <a:pt x="4008291" y="25944"/>
                  </a:cubicBezTo>
                  <a:lnTo>
                    <a:pt x="4008291" y="1753559"/>
                  </a:lnTo>
                  <a:cubicBezTo>
                    <a:pt x="4008291" y="1767888"/>
                    <a:pt x="3996675" y="1779503"/>
                    <a:pt x="3982347" y="1779503"/>
                  </a:cubicBezTo>
                  <a:lnTo>
                    <a:pt x="25944" y="1779503"/>
                  </a:lnTo>
                  <a:cubicBezTo>
                    <a:pt x="11615" y="1779503"/>
                    <a:pt x="0" y="1767888"/>
                    <a:pt x="0" y="1753559"/>
                  </a:cubicBezTo>
                  <a:lnTo>
                    <a:pt x="0" y="25944"/>
                  </a:lnTo>
                  <a:cubicBezTo>
                    <a:pt x="0" y="11615"/>
                    <a:pt x="11615" y="0"/>
                    <a:pt x="25944" y="0"/>
                  </a:cubicBezTo>
                  <a:close/>
                </a:path>
              </a:pathLst>
            </a:custGeom>
            <a:solidFill>
              <a:srgbClr val="000000">
                <a:alpha val="0"/>
              </a:srgbClr>
            </a:solidFill>
            <a:ln w="28575" cap="rnd">
              <a:solidFill>
                <a:srgbClr val="FFFFFF"/>
              </a:solidFill>
              <a:prstDash val="solid"/>
              <a:round/>
            </a:ln>
          </p:spPr>
        </p:sp>
        <p:sp>
          <p:nvSpPr>
            <p:cNvPr name="TextBox 7" id="7"/>
            <p:cNvSpPr txBox="true"/>
            <p:nvPr/>
          </p:nvSpPr>
          <p:spPr>
            <a:xfrm>
              <a:off x="0" y="-38100"/>
              <a:ext cx="4008291" cy="181760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8184285" y="7470899"/>
            <a:ext cx="1919429" cy="566532"/>
            <a:chOff x="0" y="0"/>
            <a:chExt cx="505529" cy="149210"/>
          </a:xfrm>
        </p:grpSpPr>
        <p:sp>
          <p:nvSpPr>
            <p:cNvPr name="Freeform 9" id="9"/>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10" id="10"/>
            <p:cNvSpPr txBox="true"/>
            <p:nvPr/>
          </p:nvSpPr>
          <p:spPr>
            <a:xfrm>
              <a:off x="0" y="-38100"/>
              <a:ext cx="505529" cy="187310"/>
            </a:xfrm>
            <a:prstGeom prst="rect">
              <a:avLst/>
            </a:prstGeom>
          </p:spPr>
          <p:txBody>
            <a:bodyPr anchor="ctr" rtlCol="false" tIns="50800" lIns="50800" bIns="50800" rIns="50800"/>
            <a:lstStyle/>
            <a:p>
              <a:pPr algn="ctr">
                <a:lnSpc>
                  <a:spcPts val="2659"/>
                </a:lnSpc>
              </a:pPr>
              <a:r>
                <a:rPr lang="en-US" b="true" sz="1899" spc="3">
                  <a:solidFill>
                    <a:srgbClr val="FFFFFF"/>
                  </a:solidFill>
                  <a:latin typeface="Montserrat Bold"/>
                  <a:ea typeface="Montserrat Bold"/>
                  <a:cs typeface="Montserrat Bold"/>
                  <a:sym typeface="Montserrat Bold"/>
                </a:rPr>
                <a:t>Know More</a:t>
              </a:r>
            </a:p>
          </p:txBody>
        </p:sp>
      </p:grpSp>
      <p:grpSp>
        <p:nvGrpSpPr>
          <p:cNvPr name="Group 11" id="11"/>
          <p:cNvGrpSpPr/>
          <p:nvPr/>
        </p:nvGrpSpPr>
        <p:grpSpPr>
          <a:xfrm rot="0">
            <a:off x="15976280" y="2614658"/>
            <a:ext cx="1207432" cy="120743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4" id="14"/>
          <p:cNvGrpSpPr/>
          <p:nvPr/>
        </p:nvGrpSpPr>
        <p:grpSpPr>
          <a:xfrm rot="0">
            <a:off x="855218" y="7087074"/>
            <a:ext cx="1207432" cy="120743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Freeform 17" id="17"/>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2"/>
            <a:stretch>
              <a:fillRect l="0" t="0" r="0" b="0"/>
            </a:stretch>
          </a:blipFill>
        </p:spPr>
      </p:sp>
      <p:sp>
        <p:nvSpPr>
          <p:cNvPr name="Freeform 18" id="18"/>
          <p:cNvSpPr/>
          <p:nvPr/>
        </p:nvSpPr>
        <p:spPr>
          <a:xfrm flipH="false" flipV="false" rot="0">
            <a:off x="14419184" y="6633496"/>
            <a:ext cx="2160812" cy="2085183"/>
          </a:xfrm>
          <a:custGeom>
            <a:avLst/>
            <a:gdLst/>
            <a:ahLst/>
            <a:cxnLst/>
            <a:rect r="r" b="b" t="t" l="l"/>
            <a:pathLst>
              <a:path h="2085183" w="2160812">
                <a:moveTo>
                  <a:pt x="0" y="0"/>
                </a:moveTo>
                <a:lnTo>
                  <a:pt x="2160812" y="0"/>
                </a:lnTo>
                <a:lnTo>
                  <a:pt x="2160812" y="2085184"/>
                </a:lnTo>
                <a:lnTo>
                  <a:pt x="0" y="2085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2476950" y="7001888"/>
            <a:ext cx="1192360" cy="1504555"/>
          </a:xfrm>
          <a:custGeom>
            <a:avLst/>
            <a:gdLst/>
            <a:ahLst/>
            <a:cxnLst/>
            <a:rect r="r" b="b" t="t" l="l"/>
            <a:pathLst>
              <a:path h="1504555" w="1192360">
                <a:moveTo>
                  <a:pt x="0" y="0"/>
                </a:moveTo>
                <a:lnTo>
                  <a:pt x="1192360" y="0"/>
                </a:lnTo>
                <a:lnTo>
                  <a:pt x="1192360" y="1504555"/>
                </a:lnTo>
                <a:lnTo>
                  <a:pt x="0" y="1504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21" id="21"/>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22" id="22"/>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Content</a:t>
            </a:r>
          </a:p>
        </p:txBody>
      </p:sp>
      <p:sp>
        <p:nvSpPr>
          <p:cNvPr name="TextBox 23" id="23"/>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24" id="24"/>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07</a:t>
            </a:r>
          </a:p>
        </p:txBody>
      </p:sp>
      <p:sp>
        <p:nvSpPr>
          <p:cNvPr name="TextBox 25" id="25"/>
          <p:cNvSpPr txBox="true"/>
          <p:nvPr/>
        </p:nvSpPr>
        <p:spPr>
          <a:xfrm rot="0">
            <a:off x="3294562" y="3085024"/>
            <a:ext cx="11667632" cy="1162021"/>
          </a:xfrm>
          <a:prstGeom prst="rect">
            <a:avLst/>
          </a:prstGeom>
        </p:spPr>
        <p:txBody>
          <a:bodyPr anchor="t" rtlCol="false" tIns="0" lIns="0" bIns="0" rIns="0">
            <a:spAutoFit/>
          </a:bodyPr>
          <a:lstStyle/>
          <a:p>
            <a:pPr algn="ctr" marL="0" indent="0" lvl="0">
              <a:lnSpc>
                <a:spcPts val="9451"/>
              </a:lnSpc>
              <a:spcBef>
                <a:spcPct val="0"/>
              </a:spcBef>
            </a:pPr>
            <a:r>
              <a:rPr lang="en-US" sz="6751" spc="-411">
                <a:gradFill>
                  <a:gsLst>
                    <a:gs pos="0">
                      <a:srgbClr val="8C52FF">
                        <a:alpha val="100000"/>
                      </a:srgbClr>
                    </a:gs>
                    <a:gs pos="100000">
                      <a:srgbClr val="5CE1E6">
                        <a:alpha val="100000"/>
                      </a:srgbClr>
                    </a:gs>
                  </a:gsLst>
                  <a:lin ang="0"/>
                </a:gradFill>
                <a:latin typeface="Montserrat"/>
                <a:ea typeface="Montserrat"/>
                <a:cs typeface="Montserrat"/>
                <a:sym typeface="Montserrat"/>
              </a:rPr>
              <a:t>Les fondations techniques de </a:t>
            </a:r>
          </a:p>
        </p:txBody>
      </p:sp>
      <p:sp>
        <p:nvSpPr>
          <p:cNvPr name="TextBox 26" id="26"/>
          <p:cNvSpPr txBox="true"/>
          <p:nvPr/>
        </p:nvSpPr>
        <p:spPr>
          <a:xfrm rot="0">
            <a:off x="4715333" y="4064546"/>
            <a:ext cx="8826090" cy="1657611"/>
          </a:xfrm>
          <a:prstGeom prst="rect">
            <a:avLst/>
          </a:prstGeom>
        </p:spPr>
        <p:txBody>
          <a:bodyPr anchor="t" rtlCol="false" tIns="0" lIns="0" bIns="0" rIns="0">
            <a:spAutoFit/>
          </a:bodyPr>
          <a:lstStyle/>
          <a:p>
            <a:pPr algn="ctr" marL="0" indent="0" lvl="0">
              <a:lnSpc>
                <a:spcPts val="13635"/>
              </a:lnSpc>
              <a:spcBef>
                <a:spcPct val="0"/>
              </a:spcBef>
            </a:pPr>
            <a:r>
              <a:rPr lang="en-US" b="true" sz="9739" spc="-594">
                <a:gradFill>
                  <a:gsLst>
                    <a:gs pos="0">
                      <a:srgbClr val="5DE0E6">
                        <a:alpha val="100000"/>
                      </a:srgbClr>
                    </a:gs>
                    <a:gs pos="100000">
                      <a:srgbClr val="004AAD">
                        <a:alpha val="100000"/>
                      </a:srgbClr>
                    </a:gs>
                  </a:gsLst>
                  <a:lin ang="0"/>
                </a:gradFill>
                <a:latin typeface="Montserrat Bold"/>
                <a:ea typeface="Montserrat Bold"/>
                <a:cs typeface="Montserrat Bold"/>
                <a:sym typeface="Montserrat Bold"/>
              </a:rPr>
              <a:t>Shopina</a:t>
            </a:r>
          </a:p>
        </p:txBody>
      </p:sp>
      <p:sp>
        <p:nvSpPr>
          <p:cNvPr name="TextBox 27" id="27"/>
          <p:cNvSpPr txBox="true"/>
          <p:nvPr/>
        </p:nvSpPr>
        <p:spPr>
          <a:xfrm rot="0">
            <a:off x="3310184" y="5854542"/>
            <a:ext cx="11433629" cy="1567434"/>
          </a:xfrm>
          <a:prstGeom prst="rect">
            <a:avLst/>
          </a:prstGeom>
        </p:spPr>
        <p:txBody>
          <a:bodyPr anchor="t" rtlCol="false" tIns="0" lIns="0" bIns="0" rIns="0">
            <a:spAutoFit/>
          </a:bodyPr>
          <a:lstStyle/>
          <a:p>
            <a:pPr algn="ctr">
              <a:lnSpc>
                <a:spcPts val="2477"/>
              </a:lnSpc>
            </a:pPr>
            <a:r>
              <a:rPr lang="en-US" sz="2100" spc="4">
                <a:solidFill>
                  <a:srgbClr val="FFFFFF"/>
                </a:solidFill>
                <a:latin typeface="Montserrat"/>
                <a:ea typeface="Montserrat"/>
                <a:cs typeface="Montserrat"/>
                <a:sym typeface="Montserrat"/>
              </a:rPr>
              <a:t>Shopina utilise des technologies modernes pour garantir performance et stabilité.</a:t>
            </a:r>
          </a:p>
          <a:p>
            <a:pPr algn="ctr">
              <a:lnSpc>
                <a:spcPts val="2477"/>
              </a:lnSpc>
            </a:pPr>
            <a:r>
              <a:rPr lang="en-US" sz="2100" spc="4">
                <a:solidFill>
                  <a:srgbClr val="FFFFFF"/>
                </a:solidFill>
                <a:latin typeface="Montserrat"/>
                <a:ea typeface="Montserrat"/>
                <a:cs typeface="Montserrat"/>
                <a:sym typeface="Montserrat"/>
              </a:rPr>
              <a:t> Le backend repose sur Django, le frontend sur HTML, CSS et JavaScript, avec une base de données PostgreSQL fiable.</a:t>
            </a:r>
          </a:p>
          <a:p>
            <a:pPr algn="ctr">
              <a:lnSpc>
                <a:spcPts val="2477"/>
              </a:lnSpc>
            </a:pPr>
            <a:r>
              <a:rPr lang="en-US" sz="2100" spc="4">
                <a:solidFill>
                  <a:srgbClr val="FFFFFF"/>
                </a:solidFill>
                <a:latin typeface="Montserrat"/>
                <a:ea typeface="Montserrat"/>
                <a:cs typeface="Montserrat"/>
                <a:sym typeface="Montserrat"/>
              </a:rPr>
              <a:t> Cette combinaison assure une plateforme rapide, sécurisée et évolutive.</a:t>
            </a:r>
          </a:p>
          <a:p>
            <a:pPr algn="ctr">
              <a:lnSpc>
                <a:spcPts val="247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352838" y="3490672"/>
            <a:ext cx="1367946" cy="13679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true" flipV="false" rot="0">
            <a:off x="3243294" y="6446622"/>
            <a:ext cx="2796342" cy="2811678"/>
          </a:xfrm>
          <a:custGeom>
            <a:avLst/>
            <a:gdLst/>
            <a:ahLst/>
            <a:cxnLst/>
            <a:rect r="r" b="b" t="t" l="l"/>
            <a:pathLst>
              <a:path h="2811678" w="2796342">
                <a:moveTo>
                  <a:pt x="2796342" y="0"/>
                </a:moveTo>
                <a:lnTo>
                  <a:pt x="0" y="0"/>
                </a:lnTo>
                <a:lnTo>
                  <a:pt x="0" y="2811678"/>
                </a:lnTo>
                <a:lnTo>
                  <a:pt x="2796342" y="2811678"/>
                </a:lnTo>
                <a:lnTo>
                  <a:pt x="279634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1470572" y="6446622"/>
            <a:ext cx="2796342" cy="2811678"/>
          </a:xfrm>
          <a:custGeom>
            <a:avLst/>
            <a:gdLst/>
            <a:ahLst/>
            <a:cxnLst/>
            <a:rect r="r" b="b" t="t" l="l"/>
            <a:pathLst>
              <a:path h="2811678" w="2796342">
                <a:moveTo>
                  <a:pt x="2796342" y="0"/>
                </a:moveTo>
                <a:lnTo>
                  <a:pt x="0" y="0"/>
                </a:lnTo>
                <a:lnTo>
                  <a:pt x="0" y="2811678"/>
                </a:lnTo>
                <a:lnTo>
                  <a:pt x="2796342" y="2811678"/>
                </a:lnTo>
                <a:lnTo>
                  <a:pt x="279634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4"/>
            <a:stretch>
              <a:fillRect l="0" t="0" r="0" b="0"/>
            </a:stretch>
          </a:blipFill>
        </p:spPr>
      </p:sp>
      <p:sp>
        <p:nvSpPr>
          <p:cNvPr name="Freeform 11" id="11"/>
          <p:cNvSpPr/>
          <p:nvPr/>
        </p:nvSpPr>
        <p:spPr>
          <a:xfrm flipH="false" flipV="false" rot="0">
            <a:off x="3529273" y="2391617"/>
            <a:ext cx="845272" cy="842198"/>
          </a:xfrm>
          <a:custGeom>
            <a:avLst/>
            <a:gdLst/>
            <a:ahLst/>
            <a:cxnLst/>
            <a:rect r="r" b="b" t="t" l="l"/>
            <a:pathLst>
              <a:path h="842198" w="845272">
                <a:moveTo>
                  <a:pt x="0" y="0"/>
                </a:moveTo>
                <a:lnTo>
                  <a:pt x="845272" y="0"/>
                </a:lnTo>
                <a:lnTo>
                  <a:pt x="845272" y="842198"/>
                </a:lnTo>
                <a:lnTo>
                  <a:pt x="0" y="8421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5246443" y="2337511"/>
            <a:ext cx="957381" cy="962632"/>
          </a:xfrm>
          <a:custGeom>
            <a:avLst/>
            <a:gdLst/>
            <a:ahLst/>
            <a:cxnLst/>
            <a:rect r="r" b="b" t="t" l="l"/>
            <a:pathLst>
              <a:path h="962632" w="957381">
                <a:moveTo>
                  <a:pt x="0" y="0"/>
                </a:moveTo>
                <a:lnTo>
                  <a:pt x="957381" y="0"/>
                </a:lnTo>
                <a:lnTo>
                  <a:pt x="957381" y="962632"/>
                </a:lnTo>
                <a:lnTo>
                  <a:pt x="0" y="9626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7080124" y="2353845"/>
            <a:ext cx="904532" cy="917741"/>
          </a:xfrm>
          <a:custGeom>
            <a:avLst/>
            <a:gdLst/>
            <a:ahLst/>
            <a:cxnLst/>
            <a:rect r="r" b="b" t="t" l="l"/>
            <a:pathLst>
              <a:path h="917741" w="904532">
                <a:moveTo>
                  <a:pt x="0" y="0"/>
                </a:moveTo>
                <a:lnTo>
                  <a:pt x="904532" y="0"/>
                </a:lnTo>
                <a:lnTo>
                  <a:pt x="904532" y="917742"/>
                </a:lnTo>
                <a:lnTo>
                  <a:pt x="0" y="917742"/>
                </a:lnTo>
                <a:lnTo>
                  <a:pt x="0" y="0"/>
                </a:lnTo>
                <a:close/>
              </a:path>
            </a:pathLst>
          </a:custGeom>
          <a:blipFill>
            <a:blip r:embed="rId9">
              <a:extLst>
                <a:ext uri="{96DAC541-7B7A-43D3-8B79-37D633B846F1}">
                  <asvg:svgBlip xmlns:asvg="http://schemas.microsoft.com/office/drawing/2016/SVG/main" r:embed="rId10"/>
                </a:ext>
              </a:extLst>
            </a:blip>
            <a:stretch>
              <a:fillRect l="0" t="0" r="-21776" b="-2347"/>
            </a:stretch>
          </a:blipFill>
        </p:spPr>
      </p:sp>
      <p:sp>
        <p:nvSpPr>
          <p:cNvPr name="Freeform 14" id="14"/>
          <p:cNvSpPr/>
          <p:nvPr/>
        </p:nvSpPr>
        <p:spPr>
          <a:xfrm flipH="false" flipV="false" rot="0">
            <a:off x="-85685" y="2375611"/>
            <a:ext cx="2954428" cy="703691"/>
          </a:xfrm>
          <a:custGeom>
            <a:avLst/>
            <a:gdLst/>
            <a:ahLst/>
            <a:cxnLst/>
            <a:rect r="r" b="b" t="t" l="l"/>
            <a:pathLst>
              <a:path h="703691" w="2954428">
                <a:moveTo>
                  <a:pt x="0" y="0"/>
                </a:moveTo>
                <a:lnTo>
                  <a:pt x="2954428" y="0"/>
                </a:lnTo>
                <a:lnTo>
                  <a:pt x="2954428" y="703691"/>
                </a:lnTo>
                <a:lnTo>
                  <a:pt x="0" y="7036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8795804" y="2426134"/>
            <a:ext cx="800540" cy="816878"/>
          </a:xfrm>
          <a:custGeom>
            <a:avLst/>
            <a:gdLst/>
            <a:ahLst/>
            <a:cxnLst/>
            <a:rect r="r" b="b" t="t" l="l"/>
            <a:pathLst>
              <a:path h="816878" w="800540">
                <a:moveTo>
                  <a:pt x="0" y="0"/>
                </a:moveTo>
                <a:lnTo>
                  <a:pt x="800540" y="0"/>
                </a:lnTo>
                <a:lnTo>
                  <a:pt x="800540" y="816878"/>
                </a:lnTo>
                <a:lnTo>
                  <a:pt x="0" y="8168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0085374" y="2353845"/>
            <a:ext cx="946298" cy="946298"/>
          </a:xfrm>
          <a:custGeom>
            <a:avLst/>
            <a:gdLst/>
            <a:ahLst/>
            <a:cxnLst/>
            <a:rect r="r" b="b" t="t" l="l"/>
            <a:pathLst>
              <a:path h="946298" w="946298">
                <a:moveTo>
                  <a:pt x="0" y="0"/>
                </a:moveTo>
                <a:lnTo>
                  <a:pt x="946298" y="0"/>
                </a:lnTo>
                <a:lnTo>
                  <a:pt x="946298" y="946298"/>
                </a:lnTo>
                <a:lnTo>
                  <a:pt x="0" y="9462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11517447" y="2607002"/>
            <a:ext cx="2951873" cy="472300"/>
          </a:xfrm>
          <a:custGeom>
            <a:avLst/>
            <a:gdLst/>
            <a:ahLst/>
            <a:cxnLst/>
            <a:rect r="r" b="b" t="t" l="l"/>
            <a:pathLst>
              <a:path h="472300" w="2951873">
                <a:moveTo>
                  <a:pt x="0" y="0"/>
                </a:moveTo>
                <a:lnTo>
                  <a:pt x="2951873" y="0"/>
                </a:lnTo>
                <a:lnTo>
                  <a:pt x="2951873" y="472300"/>
                </a:lnTo>
                <a:lnTo>
                  <a:pt x="0" y="4723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15132165" y="2607002"/>
            <a:ext cx="2406984" cy="533913"/>
          </a:xfrm>
          <a:custGeom>
            <a:avLst/>
            <a:gdLst/>
            <a:ahLst/>
            <a:cxnLst/>
            <a:rect r="r" b="b" t="t" l="l"/>
            <a:pathLst>
              <a:path h="533913" w="2406984">
                <a:moveTo>
                  <a:pt x="0" y="0"/>
                </a:moveTo>
                <a:lnTo>
                  <a:pt x="2406985" y="0"/>
                </a:lnTo>
                <a:lnTo>
                  <a:pt x="2406985" y="533913"/>
                </a:lnTo>
                <a:lnTo>
                  <a:pt x="0" y="53391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9" id="19"/>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20" id="20"/>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21" id="21"/>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Content</a:t>
            </a:r>
          </a:p>
        </p:txBody>
      </p:sp>
      <p:sp>
        <p:nvSpPr>
          <p:cNvPr name="TextBox 22" id="22"/>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23" id="23"/>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11</a:t>
            </a:r>
          </a:p>
        </p:txBody>
      </p:sp>
      <p:sp>
        <p:nvSpPr>
          <p:cNvPr name="TextBox 24" id="24"/>
          <p:cNvSpPr txBox="true"/>
          <p:nvPr/>
        </p:nvSpPr>
        <p:spPr>
          <a:xfrm rot="0">
            <a:off x="1031841" y="3603397"/>
            <a:ext cx="14100325" cy="1161584"/>
          </a:xfrm>
          <a:prstGeom prst="rect">
            <a:avLst/>
          </a:prstGeom>
        </p:spPr>
        <p:txBody>
          <a:bodyPr anchor="t" rtlCol="false" tIns="0" lIns="0" bIns="0" rIns="0">
            <a:spAutoFit/>
          </a:bodyPr>
          <a:lstStyle/>
          <a:p>
            <a:pPr algn="just" marL="0" indent="0" lvl="0">
              <a:lnSpc>
                <a:spcPts val="9475"/>
              </a:lnSpc>
              <a:spcBef>
                <a:spcPct val="0"/>
              </a:spcBef>
            </a:pPr>
            <a:r>
              <a:rPr lang="en-US" sz="6768" spc="-412">
                <a:gradFill>
                  <a:gsLst>
                    <a:gs pos="0">
                      <a:srgbClr val="7B2D9F">
                        <a:alpha val="100000"/>
                      </a:srgbClr>
                    </a:gs>
                    <a:gs pos="100000">
                      <a:srgbClr val="FDD82E">
                        <a:alpha val="100000"/>
                      </a:srgbClr>
                    </a:gs>
                  </a:gsLst>
                  <a:lin ang="5400000"/>
                </a:gradFill>
                <a:latin typeface="Montserrat"/>
                <a:ea typeface="Montserrat"/>
                <a:cs typeface="Montserrat"/>
                <a:sym typeface="Montserrat"/>
              </a:rPr>
              <a:t>Reliez votre boutique à vos réseaux</a:t>
            </a:r>
          </a:p>
        </p:txBody>
      </p:sp>
      <p:sp>
        <p:nvSpPr>
          <p:cNvPr name="TextBox 25" id="25"/>
          <p:cNvSpPr txBox="true"/>
          <p:nvPr/>
        </p:nvSpPr>
        <p:spPr>
          <a:xfrm rot="0">
            <a:off x="6287149" y="6373094"/>
            <a:ext cx="11252001" cy="2366403"/>
          </a:xfrm>
          <a:prstGeom prst="rect">
            <a:avLst/>
          </a:prstGeom>
        </p:spPr>
        <p:txBody>
          <a:bodyPr anchor="t" rtlCol="false" tIns="0" lIns="0" bIns="0" rIns="0">
            <a:spAutoFit/>
          </a:bodyPr>
          <a:lstStyle/>
          <a:p>
            <a:pPr algn="just">
              <a:lnSpc>
                <a:spcPts val="3718"/>
              </a:lnSpc>
            </a:pPr>
            <a:r>
              <a:rPr lang="en-US" sz="3151" spc="6">
                <a:solidFill>
                  <a:srgbClr val="FFFFFF"/>
                </a:solidFill>
                <a:latin typeface="Montserrat"/>
                <a:ea typeface="Montserrat"/>
                <a:cs typeface="Montserrat"/>
                <a:sym typeface="Montserrat"/>
              </a:rPr>
              <a:t>permet de connecter facilement vos comptes de réseaux sociaux à votre boutique.</a:t>
            </a:r>
          </a:p>
          <a:p>
            <a:pPr algn="just">
              <a:lnSpc>
                <a:spcPts val="3718"/>
              </a:lnSpc>
            </a:pPr>
            <a:r>
              <a:rPr lang="en-US" sz="3151" spc="6">
                <a:solidFill>
                  <a:srgbClr val="FFFFFF"/>
                </a:solidFill>
                <a:latin typeface="Montserrat"/>
                <a:ea typeface="Montserrat"/>
                <a:cs typeface="Montserrat"/>
                <a:sym typeface="Montserrat"/>
              </a:rPr>
              <a:t> Partagez vos produits sur Facebook, Instagram ou TikTok et attirez plus de clients grâce à une visibilité renforcée.</a:t>
            </a:r>
          </a:p>
        </p:txBody>
      </p:sp>
      <p:sp>
        <p:nvSpPr>
          <p:cNvPr name="Freeform 26" id="26"/>
          <p:cNvSpPr/>
          <p:nvPr/>
        </p:nvSpPr>
        <p:spPr>
          <a:xfrm flipH="false" flipV="false" rot="0">
            <a:off x="15177728" y="3300143"/>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4" id="4"/>
            <p:cNvSpPr txBox="true"/>
            <p:nvPr/>
          </p:nvSpPr>
          <p:spPr>
            <a:xfrm>
              <a:off x="0" y="-38100"/>
              <a:ext cx="505529" cy="1873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2641" y="2576777"/>
            <a:ext cx="6774787" cy="6075937"/>
            <a:chOff x="0" y="0"/>
            <a:chExt cx="5932386" cy="5320434"/>
          </a:xfrm>
        </p:grpSpPr>
        <p:sp>
          <p:nvSpPr>
            <p:cNvPr name="Freeform 6" id="6"/>
            <p:cNvSpPr/>
            <p:nvPr/>
          </p:nvSpPr>
          <p:spPr>
            <a:xfrm flipH="false" flipV="false" rot="0">
              <a:off x="0" y="0"/>
              <a:ext cx="5932386" cy="5320434"/>
            </a:xfrm>
            <a:custGeom>
              <a:avLst/>
              <a:gdLst/>
              <a:ahLst/>
              <a:cxnLst/>
              <a:rect r="r" b="b" t="t" l="l"/>
              <a:pathLst>
                <a:path h="5320434" w="5932386">
                  <a:moveTo>
                    <a:pt x="5932386" y="522467"/>
                  </a:moveTo>
                  <a:lnTo>
                    <a:pt x="5932386" y="2213300"/>
                  </a:lnTo>
                  <a:cubicBezTo>
                    <a:pt x="5932386" y="2364401"/>
                    <a:pt x="5818795" y="2508052"/>
                    <a:pt x="5622759" y="2608077"/>
                  </a:cubicBezTo>
                  <a:cubicBezTo>
                    <a:pt x="5426722" y="2707037"/>
                    <a:pt x="5313132" y="2850688"/>
                    <a:pt x="5313132" y="3002853"/>
                  </a:cubicBezTo>
                  <a:lnTo>
                    <a:pt x="5313132" y="4797967"/>
                  </a:lnTo>
                  <a:cubicBezTo>
                    <a:pt x="5313132" y="5086334"/>
                    <a:pt x="4910067" y="5320434"/>
                    <a:pt x="4413563" y="5320434"/>
                  </a:cubicBezTo>
                  <a:lnTo>
                    <a:pt x="899568" y="5320434"/>
                  </a:lnTo>
                  <a:cubicBezTo>
                    <a:pt x="403065" y="5320434"/>
                    <a:pt x="0" y="5086334"/>
                    <a:pt x="0" y="4797967"/>
                  </a:cubicBezTo>
                  <a:lnTo>
                    <a:pt x="0" y="522467"/>
                  </a:lnTo>
                  <a:cubicBezTo>
                    <a:pt x="0" y="234099"/>
                    <a:pt x="403065" y="0"/>
                    <a:pt x="899568" y="0"/>
                  </a:cubicBezTo>
                  <a:lnTo>
                    <a:pt x="5034650" y="0"/>
                  </a:lnTo>
                  <a:cubicBezTo>
                    <a:pt x="5531153" y="0"/>
                    <a:pt x="5932386" y="234099"/>
                    <a:pt x="5932386" y="522467"/>
                  </a:cubicBezTo>
                  <a:lnTo>
                    <a:pt x="0" y="0"/>
                  </a:lnTo>
                  <a:cubicBezTo>
                    <a:pt x="0" y="0"/>
                    <a:pt x="5932386" y="522467"/>
                    <a:pt x="5932386" y="522467"/>
                  </a:cubicBezTo>
                  <a:close/>
                </a:path>
              </a:pathLst>
            </a:custGeom>
            <a:blipFill>
              <a:blip r:embed="rId2"/>
              <a:stretch>
                <a:fillRect l="-9789" t="0" r="-9789" b="0"/>
              </a:stretch>
            </a:blipFill>
          </p:spPr>
        </p:sp>
      </p:grpSp>
      <p:grpSp>
        <p:nvGrpSpPr>
          <p:cNvPr name="Group 7" id="7"/>
          <p:cNvGrpSpPr/>
          <p:nvPr/>
        </p:nvGrpSpPr>
        <p:grpSpPr>
          <a:xfrm rot="0">
            <a:off x="15513352" y="6415161"/>
            <a:ext cx="1510177" cy="15101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8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TextBox 10" id="10"/>
          <p:cNvSpPr txBox="true"/>
          <p:nvPr/>
        </p:nvSpPr>
        <p:spPr>
          <a:xfrm rot="0">
            <a:off x="1608197" y="2443427"/>
            <a:ext cx="7547451" cy="1159775"/>
          </a:xfrm>
          <a:prstGeom prst="rect">
            <a:avLst/>
          </a:prstGeom>
        </p:spPr>
        <p:txBody>
          <a:bodyPr anchor="t" rtlCol="false" tIns="0" lIns="0" bIns="0" rIns="0">
            <a:spAutoFit/>
          </a:bodyPr>
          <a:lstStyle/>
          <a:p>
            <a:pPr algn="just" marL="0" indent="0" lvl="0">
              <a:lnSpc>
                <a:spcPts val="9468"/>
              </a:lnSpc>
              <a:spcBef>
                <a:spcPct val="0"/>
              </a:spcBef>
            </a:pPr>
            <a:r>
              <a:rPr lang="en-US" sz="6763" spc="-412">
                <a:solidFill>
                  <a:srgbClr val="FFFFFF"/>
                </a:solidFill>
                <a:latin typeface="Montserrat"/>
                <a:ea typeface="Montserrat"/>
                <a:cs typeface="Montserrat"/>
                <a:sym typeface="Montserrat"/>
              </a:rPr>
              <a:t>Future Trends in</a:t>
            </a:r>
          </a:p>
        </p:txBody>
      </p:sp>
      <p:sp>
        <p:nvSpPr>
          <p:cNvPr name="TextBox 11" id="11"/>
          <p:cNvSpPr txBox="true"/>
          <p:nvPr/>
        </p:nvSpPr>
        <p:spPr>
          <a:xfrm rot="0">
            <a:off x="1632444" y="3441277"/>
            <a:ext cx="7963900" cy="1558501"/>
          </a:xfrm>
          <a:prstGeom prst="rect">
            <a:avLst/>
          </a:prstGeom>
        </p:spPr>
        <p:txBody>
          <a:bodyPr anchor="t" rtlCol="false" tIns="0" lIns="0" bIns="0" rIns="0">
            <a:spAutoFit/>
          </a:bodyPr>
          <a:lstStyle/>
          <a:p>
            <a:pPr algn="just" marL="0" indent="0" lvl="0">
              <a:lnSpc>
                <a:spcPts val="12881"/>
              </a:lnSpc>
              <a:spcBef>
                <a:spcPct val="0"/>
              </a:spcBef>
            </a:pPr>
            <a:r>
              <a:rPr lang="en-US" b="true" sz="9200" spc="-561">
                <a:solidFill>
                  <a:srgbClr val="FFFFFF"/>
                </a:solidFill>
                <a:latin typeface="Montserrat Bold"/>
                <a:ea typeface="Montserrat Bold"/>
                <a:cs typeface="Montserrat Bold"/>
                <a:sym typeface="Montserrat Bold"/>
              </a:rPr>
              <a:t>Logstics</a:t>
            </a:r>
          </a:p>
        </p:txBody>
      </p:sp>
      <p:grpSp>
        <p:nvGrpSpPr>
          <p:cNvPr name="Group 12" id="12"/>
          <p:cNvGrpSpPr/>
          <p:nvPr/>
        </p:nvGrpSpPr>
        <p:grpSpPr>
          <a:xfrm rot="0">
            <a:off x="1632444" y="6998799"/>
            <a:ext cx="1919429" cy="566532"/>
            <a:chOff x="0" y="0"/>
            <a:chExt cx="505529" cy="149210"/>
          </a:xfrm>
        </p:grpSpPr>
        <p:sp>
          <p:nvSpPr>
            <p:cNvPr name="Freeform 13" id="1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18FF"/>
            </a:solidFill>
          </p:spPr>
        </p:sp>
        <p:sp>
          <p:nvSpPr>
            <p:cNvPr name="TextBox 14" id="14"/>
            <p:cNvSpPr txBox="true"/>
            <p:nvPr/>
          </p:nvSpPr>
          <p:spPr>
            <a:xfrm>
              <a:off x="0" y="-38100"/>
              <a:ext cx="505529" cy="187310"/>
            </a:xfrm>
            <a:prstGeom prst="rect">
              <a:avLst/>
            </a:prstGeom>
          </p:spPr>
          <p:txBody>
            <a:bodyPr anchor="ctr" rtlCol="false" tIns="50800" lIns="50800" bIns="50800" rIns="50800"/>
            <a:lstStyle/>
            <a:p>
              <a:pPr algn="ctr">
                <a:lnSpc>
                  <a:spcPts val="2659"/>
                </a:lnSpc>
              </a:pPr>
              <a:r>
                <a:rPr lang="en-US" b="true" sz="1899" spc="3">
                  <a:solidFill>
                    <a:srgbClr val="FFFFFF"/>
                  </a:solidFill>
                  <a:latin typeface="Montserrat Bold"/>
                  <a:ea typeface="Montserrat Bold"/>
                  <a:cs typeface="Montserrat Bold"/>
                  <a:sym typeface="Montserrat Bold"/>
                </a:rPr>
                <a:t>Next Slide</a:t>
              </a:r>
            </a:p>
          </p:txBody>
        </p:sp>
      </p:grpSp>
      <p:sp>
        <p:nvSpPr>
          <p:cNvPr name="Freeform 15" id="15"/>
          <p:cNvSpPr/>
          <p:nvPr/>
        </p:nvSpPr>
        <p:spPr>
          <a:xfrm flipH="true" flipV="false" rot="0">
            <a:off x="9722980" y="2214674"/>
            <a:ext cx="1462554" cy="1470575"/>
          </a:xfrm>
          <a:custGeom>
            <a:avLst/>
            <a:gdLst/>
            <a:ahLst/>
            <a:cxnLst/>
            <a:rect r="r" b="b" t="t" l="l"/>
            <a:pathLst>
              <a:path h="1470575" w="1462554">
                <a:moveTo>
                  <a:pt x="1462554" y="0"/>
                </a:moveTo>
                <a:lnTo>
                  <a:pt x="0" y="0"/>
                </a:lnTo>
                <a:lnTo>
                  <a:pt x="0" y="1470575"/>
                </a:lnTo>
                <a:lnTo>
                  <a:pt x="1462554" y="1470575"/>
                </a:lnTo>
                <a:lnTo>
                  <a:pt x="1462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true" flipV="false" rot="0">
            <a:off x="8795804" y="2214674"/>
            <a:ext cx="1462554" cy="1470575"/>
          </a:xfrm>
          <a:custGeom>
            <a:avLst/>
            <a:gdLst/>
            <a:ahLst/>
            <a:cxnLst/>
            <a:rect r="r" b="b" t="t" l="l"/>
            <a:pathLst>
              <a:path h="1470575" w="1462554">
                <a:moveTo>
                  <a:pt x="1462553" y="0"/>
                </a:moveTo>
                <a:lnTo>
                  <a:pt x="0" y="0"/>
                </a:lnTo>
                <a:lnTo>
                  <a:pt x="0" y="1470575"/>
                </a:lnTo>
                <a:lnTo>
                  <a:pt x="1462553" y="1470575"/>
                </a:lnTo>
                <a:lnTo>
                  <a:pt x="146255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4624599" y="750502"/>
            <a:ext cx="1662550"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Home</a:t>
            </a:r>
          </a:p>
        </p:txBody>
      </p:sp>
      <p:sp>
        <p:nvSpPr>
          <p:cNvPr name="TextBox 18" id="18"/>
          <p:cNvSpPr txBox="true"/>
          <p:nvPr/>
        </p:nvSpPr>
        <p:spPr>
          <a:xfrm rot="0">
            <a:off x="6888721" y="752715"/>
            <a:ext cx="1907082"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About</a:t>
            </a:r>
          </a:p>
        </p:txBody>
      </p:sp>
      <p:sp>
        <p:nvSpPr>
          <p:cNvPr name="TextBox 19" id="19"/>
          <p:cNvSpPr txBox="true"/>
          <p:nvPr/>
        </p:nvSpPr>
        <p:spPr>
          <a:xfrm rot="0">
            <a:off x="9596344" y="752715"/>
            <a:ext cx="1589190" cy="34794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Montserrat Bold"/>
                <a:ea typeface="Montserrat Bold"/>
                <a:cs typeface="Montserrat Bold"/>
                <a:sym typeface="Montserrat Bold"/>
              </a:rPr>
              <a:t>Content</a:t>
            </a:r>
          </a:p>
        </p:txBody>
      </p:sp>
      <p:sp>
        <p:nvSpPr>
          <p:cNvPr name="TextBox 20" id="20"/>
          <p:cNvSpPr txBox="true"/>
          <p:nvPr/>
        </p:nvSpPr>
        <p:spPr>
          <a:xfrm rot="0">
            <a:off x="11529929" y="750502"/>
            <a:ext cx="2224975" cy="34794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Montserrat"/>
                <a:ea typeface="Montserrat"/>
                <a:cs typeface="Montserrat"/>
                <a:sym typeface="Montserrat"/>
              </a:rPr>
              <a:t>Others</a:t>
            </a:r>
          </a:p>
        </p:txBody>
      </p:sp>
      <p:sp>
        <p:nvSpPr>
          <p:cNvPr name="TextBox 21" id="21"/>
          <p:cNvSpPr txBox="true"/>
          <p:nvPr/>
        </p:nvSpPr>
        <p:spPr>
          <a:xfrm rot="0">
            <a:off x="15762422" y="764137"/>
            <a:ext cx="1421291" cy="330200"/>
          </a:xfrm>
          <a:prstGeom prst="rect">
            <a:avLst/>
          </a:prstGeom>
        </p:spPr>
        <p:txBody>
          <a:bodyPr anchor="t" rtlCol="false" tIns="0" lIns="0" bIns="0" rIns="0">
            <a:spAutoFit/>
          </a:bodyPr>
          <a:lstStyle/>
          <a:p>
            <a:pPr algn="ctr">
              <a:lnSpc>
                <a:spcPts val="2799"/>
              </a:lnSpc>
              <a:spcBef>
                <a:spcPct val="0"/>
              </a:spcBef>
            </a:pPr>
            <a:r>
              <a:rPr lang="en-US" b="true" sz="1999" spc="3">
                <a:solidFill>
                  <a:srgbClr val="FFFFFF"/>
                </a:solidFill>
                <a:latin typeface="Montserrat Bold"/>
                <a:ea typeface="Montserrat Bold"/>
                <a:cs typeface="Montserrat Bold"/>
                <a:sym typeface="Montserrat Bold"/>
              </a:rPr>
              <a:t>Page 12</a:t>
            </a:r>
          </a:p>
        </p:txBody>
      </p:sp>
      <p:sp>
        <p:nvSpPr>
          <p:cNvPr name="TextBox 22" id="22"/>
          <p:cNvSpPr txBox="true"/>
          <p:nvPr/>
        </p:nvSpPr>
        <p:spPr>
          <a:xfrm rot="0">
            <a:off x="1699119" y="5363419"/>
            <a:ext cx="6559694" cy="1253109"/>
          </a:xfrm>
          <a:prstGeom prst="rect">
            <a:avLst/>
          </a:prstGeom>
        </p:spPr>
        <p:txBody>
          <a:bodyPr anchor="t" rtlCol="false" tIns="0" lIns="0" bIns="0" rIns="0">
            <a:spAutoFit/>
          </a:bodyPr>
          <a:lstStyle/>
          <a:p>
            <a:pPr algn="just">
              <a:lnSpc>
                <a:spcPts val="2477"/>
              </a:lnSpc>
            </a:pPr>
            <a:r>
              <a:rPr lang="en-US" sz="2100" spc="4">
                <a:solidFill>
                  <a:srgbClr val="FFFFFF"/>
                </a:solidFill>
                <a:latin typeface="Montserrat"/>
                <a:ea typeface="Montserrat"/>
                <a:cs typeface="Montserrat"/>
                <a:sym typeface="Montserrat"/>
              </a:rPr>
              <a:t>The future of logistics includes autonomous vehicles, predictive analytics, AI-driven supply chains, and increased digitalization to enhance efficiency and reduce costs.</a:t>
            </a:r>
          </a:p>
        </p:txBody>
      </p:sp>
      <p:sp>
        <p:nvSpPr>
          <p:cNvPr name="Freeform 23" id="23"/>
          <p:cNvSpPr/>
          <p:nvPr/>
        </p:nvSpPr>
        <p:spPr>
          <a:xfrm flipH="false" flipV="false" rot="0">
            <a:off x="172758" y="0"/>
            <a:ext cx="1718166" cy="1718166"/>
          </a:xfrm>
          <a:custGeom>
            <a:avLst/>
            <a:gdLst/>
            <a:ahLst/>
            <a:cxnLst/>
            <a:rect r="r" b="b" t="t" l="l"/>
            <a:pathLst>
              <a:path h="1718166" w="1718166">
                <a:moveTo>
                  <a:pt x="0" y="0"/>
                </a:moveTo>
                <a:lnTo>
                  <a:pt x="1718166" y="0"/>
                </a:lnTo>
                <a:lnTo>
                  <a:pt x="1718166" y="1718166"/>
                </a:lnTo>
                <a:lnTo>
                  <a:pt x="0" y="1718166"/>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DAG3LeSDGK0</dc:identifier>
  <dcterms:modified xsi:type="dcterms:W3CDTF">2011-08-01T06:04:30Z</dcterms:modified>
  <cp:revision>1</cp:revision>
  <dc:title>Unlimited.</dc:title>
</cp:coreProperties>
</file>